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1"/>
  </p:sldMasterIdLst>
  <p:notesMasterIdLst>
    <p:notesMasterId r:id="rId28"/>
  </p:notesMasterIdLst>
  <p:sldIdLst>
    <p:sldId id="258" r:id="rId2"/>
    <p:sldId id="257" r:id="rId3"/>
    <p:sldId id="278" r:id="rId4"/>
    <p:sldId id="281" r:id="rId5"/>
    <p:sldId id="261" r:id="rId6"/>
    <p:sldId id="262" r:id="rId7"/>
    <p:sldId id="263" r:id="rId8"/>
    <p:sldId id="264" r:id="rId9"/>
    <p:sldId id="265" r:id="rId10"/>
    <p:sldId id="260" r:id="rId11"/>
    <p:sldId id="275" r:id="rId12"/>
    <p:sldId id="277" r:id="rId13"/>
    <p:sldId id="276" r:id="rId14"/>
    <p:sldId id="279" r:id="rId15"/>
    <p:sldId id="280" r:id="rId16"/>
    <p:sldId id="285" r:id="rId17"/>
    <p:sldId id="267" r:id="rId18"/>
    <p:sldId id="271" r:id="rId19"/>
    <p:sldId id="272" r:id="rId20"/>
    <p:sldId id="273" r:id="rId21"/>
    <p:sldId id="274" r:id="rId22"/>
    <p:sldId id="283" r:id="rId23"/>
    <p:sldId id="268" r:id="rId24"/>
    <p:sldId id="270" r:id="rId25"/>
    <p:sldId id="269" r:id="rId26"/>
    <p:sldId id="259" r:id="rId27"/>
  </p:sldIdLst>
  <p:sldSz cx="12190413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565BBB4-775E-457B-8BE2-1C86EA8B81B5}">
          <p14:sldIdLst>
            <p14:sldId id="258"/>
            <p14:sldId id="257"/>
            <p14:sldId id="278"/>
            <p14:sldId id="281"/>
            <p14:sldId id="261"/>
            <p14:sldId id="262"/>
            <p14:sldId id="263"/>
            <p14:sldId id="264"/>
            <p14:sldId id="265"/>
            <p14:sldId id="260"/>
            <p14:sldId id="275"/>
            <p14:sldId id="277"/>
            <p14:sldId id="276"/>
            <p14:sldId id="279"/>
            <p14:sldId id="280"/>
            <p14:sldId id="285"/>
            <p14:sldId id="267"/>
            <p14:sldId id="271"/>
            <p14:sldId id="272"/>
            <p14:sldId id="273"/>
            <p14:sldId id="274"/>
            <p14:sldId id="283"/>
            <p14:sldId id="268"/>
            <p14:sldId id="270"/>
            <p14:sldId id="269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FFFF"/>
    <a:srgbClr val="33CCFF"/>
    <a:srgbClr val="FFCCCC"/>
    <a:srgbClr val="99FFCC"/>
    <a:srgbClr val="CCFF66"/>
    <a:srgbClr val="FF9999"/>
    <a:srgbClr val="0099FF"/>
    <a:srgbClr val="0066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82" autoAdjust="0"/>
  </p:normalViewPr>
  <p:slideViewPr>
    <p:cSldViewPr>
      <p:cViewPr>
        <p:scale>
          <a:sx n="60" d="100"/>
          <a:sy n="60" d="100"/>
        </p:scale>
        <p:origin x="-2472" y="-114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'2024-2026'!$B$34</c:f>
              <c:strCache>
                <c:ptCount val="1"/>
                <c:pt idx="0">
                  <c:v>Дефицит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24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'2024-2026'!$C$33:$E$33</c:f>
              <c:strCache>
                <c:ptCount val="3"/>
                <c:pt idx="0">
                  <c:v>2026 год</c:v>
                </c:pt>
                <c:pt idx="1">
                  <c:v>2025 год</c:v>
                </c:pt>
                <c:pt idx="2">
                  <c:v>2024 год</c:v>
                </c:pt>
              </c:strCache>
            </c:strRef>
          </c:cat>
          <c:val>
            <c:numRef>
              <c:f>'2024-2026'!$C$34:$E$34</c:f>
              <c:numCache>
                <c:formatCode>#,##0.0</c:formatCode>
                <c:ptCount val="3"/>
                <c:pt idx="0">
                  <c:v>3129.5</c:v>
                </c:pt>
                <c:pt idx="1">
                  <c:v>3076.6</c:v>
                </c:pt>
                <c:pt idx="2">
                  <c:v>4586</c:v>
                </c:pt>
              </c:numCache>
            </c:numRef>
          </c:val>
        </c:ser>
        <c:ser>
          <c:idx val="1"/>
          <c:order val="1"/>
          <c:tx>
            <c:strRef>
              <c:f>'2024-2026'!$B$35</c:f>
              <c:strCache>
                <c:ptCount val="1"/>
                <c:pt idx="0">
                  <c:v>Доходы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50000"/>
                    <a:satMod val="300000"/>
                  </a:schemeClr>
                </a:gs>
                <a:gs pos="35000">
                  <a:schemeClr val="accent6">
                    <a:tint val="37000"/>
                    <a:satMod val="300000"/>
                  </a:schemeClr>
                </a:gs>
                <a:gs pos="100000">
                  <a:schemeClr val="accent6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24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'2024-2026'!$C$33:$E$33</c:f>
              <c:strCache>
                <c:ptCount val="3"/>
                <c:pt idx="0">
                  <c:v>2026 год</c:v>
                </c:pt>
                <c:pt idx="1">
                  <c:v>2025 год</c:v>
                </c:pt>
                <c:pt idx="2">
                  <c:v>2024 год</c:v>
                </c:pt>
              </c:strCache>
            </c:strRef>
          </c:cat>
          <c:val>
            <c:numRef>
              <c:f>'2024-2026'!$C$35:$E$35</c:f>
              <c:numCache>
                <c:formatCode>#,##0.0</c:formatCode>
                <c:ptCount val="3"/>
                <c:pt idx="0">
                  <c:v>815448.6</c:v>
                </c:pt>
                <c:pt idx="1">
                  <c:v>813953</c:v>
                </c:pt>
                <c:pt idx="2">
                  <c:v>918733.5</c:v>
                </c:pt>
              </c:numCache>
            </c:numRef>
          </c:val>
        </c:ser>
        <c:ser>
          <c:idx val="2"/>
          <c:order val="2"/>
          <c:tx>
            <c:strRef>
              <c:f>'2024-2026'!$B$36</c:f>
              <c:strCache>
                <c:ptCount val="1"/>
                <c:pt idx="0">
                  <c:v>Расходы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24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'2024-2026'!$C$33:$E$33</c:f>
              <c:strCache>
                <c:ptCount val="3"/>
                <c:pt idx="0">
                  <c:v>2026 год</c:v>
                </c:pt>
                <c:pt idx="1">
                  <c:v>2025 год</c:v>
                </c:pt>
                <c:pt idx="2">
                  <c:v>2024 год</c:v>
                </c:pt>
              </c:strCache>
            </c:strRef>
          </c:cat>
          <c:val>
            <c:numRef>
              <c:f>'2024-2026'!$C$36:$E$36</c:f>
              <c:numCache>
                <c:formatCode>#,##0.0</c:formatCode>
                <c:ptCount val="3"/>
                <c:pt idx="0">
                  <c:v>818578.1</c:v>
                </c:pt>
                <c:pt idx="1">
                  <c:v>817029.6</c:v>
                </c:pt>
                <c:pt idx="2">
                  <c:v>923319.4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2169344"/>
        <c:axId val="27719936"/>
      </c:barChart>
      <c:catAx>
        <c:axId val="32169344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2400">
                <a:solidFill>
                  <a:schemeClr val="tx1"/>
                </a:solidFill>
              </a:defRPr>
            </a:pPr>
            <a:endParaRPr lang="ru-RU"/>
          </a:p>
        </c:txPr>
        <c:crossAx val="27719936"/>
        <c:crosses val="autoZero"/>
        <c:auto val="1"/>
        <c:lblAlgn val="ctr"/>
        <c:lblOffset val="100"/>
        <c:noMultiLvlLbl val="0"/>
      </c:catAx>
      <c:valAx>
        <c:axId val="27719936"/>
        <c:scaling>
          <c:orientation val="minMax"/>
        </c:scaling>
        <c:delete val="1"/>
        <c:axPos val="b"/>
        <c:numFmt formatCode="#,##0.0" sourceLinked="1"/>
        <c:majorTickMark val="out"/>
        <c:minorTickMark val="none"/>
        <c:tickLblPos val="nextTo"/>
        <c:crossAx val="32169344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2400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>
                <a:solidFill>
                  <a:srgbClr val="FFCC99"/>
                </a:solidFill>
              </a:defRPr>
            </a:pPr>
            <a:r>
              <a:rPr lang="ru-RU" sz="2400" b="0" dirty="0">
                <a:solidFill>
                  <a:schemeClr val="tx1"/>
                </a:solidFill>
              </a:rPr>
              <a:t>Динамика </a:t>
            </a:r>
            <a:r>
              <a:rPr lang="ru-RU" sz="2400" b="0" dirty="0" smtClean="0">
                <a:solidFill>
                  <a:schemeClr val="tx1"/>
                </a:solidFill>
              </a:rPr>
              <a:t>доходов бюджета МО «Баяндаевский</a:t>
            </a:r>
            <a:r>
              <a:rPr lang="ru-RU" sz="2400" b="0" baseline="0" dirty="0" smtClean="0">
                <a:solidFill>
                  <a:schemeClr val="tx1"/>
                </a:solidFill>
              </a:rPr>
              <a:t> район» </a:t>
            </a:r>
            <a:endParaRPr lang="ru-RU" sz="2400" b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866987607392793"/>
          <c:y val="9.3199038655585528E-3"/>
        </c:manualLayout>
      </c:layout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'2023-2025'!$B$54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>
                        <a:lumMod val="65000"/>
                        <a:lumOff val="3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'2023-2025'!$C$53:$G$53</c:f>
              <c:strCache>
                <c:ptCount val="5"/>
                <c:pt idx="0">
                  <c:v>2022 г., факт</c:v>
                </c:pt>
                <c:pt idx="1">
                  <c:v>2023 г., оценка</c:v>
                </c:pt>
                <c:pt idx="2">
                  <c:v>2024 г., прогноз</c:v>
                </c:pt>
                <c:pt idx="3">
                  <c:v>2025 г., прогноз</c:v>
                </c:pt>
                <c:pt idx="4">
                  <c:v>2026 г., прогноз</c:v>
                </c:pt>
              </c:strCache>
            </c:strRef>
          </c:cat>
          <c:val>
            <c:numRef>
              <c:f>'2023-2025'!$C$54:$G$54</c:f>
              <c:numCache>
                <c:formatCode>#,##0.00</c:formatCode>
                <c:ptCount val="5"/>
                <c:pt idx="0">
                  <c:v>56848.7</c:v>
                </c:pt>
                <c:pt idx="1">
                  <c:v>57516.7</c:v>
                </c:pt>
                <c:pt idx="2">
                  <c:v>61146.5</c:v>
                </c:pt>
                <c:pt idx="3">
                  <c:v>61531.199999999997</c:v>
                </c:pt>
                <c:pt idx="4">
                  <c:v>62589.7</c:v>
                </c:pt>
              </c:numCache>
            </c:numRef>
          </c:val>
        </c:ser>
        <c:ser>
          <c:idx val="1"/>
          <c:order val="1"/>
          <c:tx>
            <c:strRef>
              <c:f>'2023-2025'!$B$55</c:f>
              <c:strCache>
                <c:ptCount val="1"/>
                <c:pt idx="0">
                  <c:v>Безвозмездные поступления 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Lbls>
            <c:txPr>
              <a:bodyPr/>
              <a:lstStyle/>
              <a:p>
                <a:pPr>
                  <a:defRPr>
                    <a:solidFill>
                      <a:schemeClr val="bg1">
                        <a:lumMod val="65000"/>
                        <a:lumOff val="3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'2023-2025'!$C$53:$G$53</c:f>
              <c:strCache>
                <c:ptCount val="5"/>
                <c:pt idx="0">
                  <c:v>2022 г., факт</c:v>
                </c:pt>
                <c:pt idx="1">
                  <c:v>2023 г., оценка</c:v>
                </c:pt>
                <c:pt idx="2">
                  <c:v>2024 г., прогноз</c:v>
                </c:pt>
                <c:pt idx="3">
                  <c:v>2025 г., прогноз</c:v>
                </c:pt>
                <c:pt idx="4">
                  <c:v>2026 г., прогноз</c:v>
                </c:pt>
              </c:strCache>
            </c:strRef>
          </c:cat>
          <c:val>
            <c:numRef>
              <c:f>'2023-2025'!$C$55:$G$55</c:f>
              <c:numCache>
                <c:formatCode>#,##0.00</c:formatCode>
                <c:ptCount val="5"/>
                <c:pt idx="0">
                  <c:v>861676.3</c:v>
                </c:pt>
                <c:pt idx="1">
                  <c:v>973093.4</c:v>
                </c:pt>
                <c:pt idx="2">
                  <c:v>857587</c:v>
                </c:pt>
                <c:pt idx="3">
                  <c:v>752421.8</c:v>
                </c:pt>
                <c:pt idx="4">
                  <c:v>752858.9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17875456"/>
        <c:axId val="117880320"/>
      </c:barChart>
      <c:catAx>
        <c:axId val="1178754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>
                    <a:solidFill>
                      <a:schemeClr val="tx1"/>
                    </a:solidFill>
                  </a:defRPr>
                </a:pPr>
                <a:r>
                  <a:rPr lang="ru-RU" sz="1400">
                    <a:solidFill>
                      <a:schemeClr val="tx1"/>
                    </a:solidFill>
                  </a:rPr>
                  <a:t>периоды</a:t>
                </a:r>
              </a:p>
            </c:rich>
          </c:tx>
          <c:layout>
            <c:manualLayout>
              <c:xMode val="edge"/>
              <c:yMode val="edge"/>
              <c:x val="0.50081305694893197"/>
              <c:y val="0.88814456858752089"/>
            </c:manualLayout>
          </c:layout>
          <c:overlay val="0"/>
        </c:title>
        <c:majorTickMark val="none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ru-RU"/>
          </a:p>
        </c:txPr>
        <c:crossAx val="117880320"/>
        <c:crosses val="autoZero"/>
        <c:auto val="1"/>
        <c:lblAlgn val="ctr"/>
        <c:lblOffset val="100"/>
        <c:noMultiLvlLbl val="0"/>
      </c:catAx>
      <c:valAx>
        <c:axId val="11788032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r>
                  <a:rPr lang="ru-RU">
                    <a:solidFill>
                      <a:schemeClr val="tx1"/>
                    </a:solidFill>
                  </a:rPr>
                  <a:t>тыс. руб.</a:t>
                </a:r>
              </a:p>
            </c:rich>
          </c:tx>
          <c:layout>
            <c:manualLayout>
              <c:xMode val="edge"/>
              <c:yMode val="edge"/>
              <c:x val="9.3762204775178666E-3"/>
              <c:y val="0.40391817564716459"/>
            </c:manualLayout>
          </c:layout>
          <c:overlay val="0"/>
        </c:title>
        <c:numFmt formatCode="#,##0.00" sourceLinked="1"/>
        <c:majorTickMark val="none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ru-RU"/>
          </a:p>
        </c:txPr>
        <c:crossAx val="11787545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598747531453424E-2"/>
          <c:y val="0"/>
          <c:w val="0.76522534911086981"/>
          <c:h val="0.90921320830261954"/>
        </c:manualLayout>
      </c:layout>
      <c:doughnutChart>
        <c:varyColors val="1"/>
        <c:ser>
          <c:idx val="0"/>
          <c:order val="0"/>
          <c:explosion val="25"/>
          <c:dPt>
            <c:idx val="0"/>
            <c:bubble3D val="0"/>
            <c:explosion val="11"/>
          </c:dPt>
          <c:dPt>
            <c:idx val="1"/>
            <c:bubble3D val="0"/>
            <c:explosion val="20"/>
          </c:dPt>
          <c:dPt>
            <c:idx val="2"/>
            <c:bubble3D val="0"/>
            <c:explosion val="23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'[Диаграмма 3 в Microsoft PowerPoint]2024-2026'!$B$17:$B$20</c:f>
              <c:strCache>
                <c:ptCount val="4"/>
                <c:pt idx="0">
                  <c:v>Дотации бюджетам субъектов РФ и муниципальных образований</c:v>
                </c:pt>
                <c:pt idx="1">
                  <c:v>Субсидии бюджетам бюджетной системы РФ (межбюджетные субсидии)</c:v>
                </c:pt>
                <c:pt idx="2">
                  <c:v>Субвенции бюджетам субъектам РФ и муниципальных образований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'[Диаграмма 3 в Microsoft PowerPoint]2024-2026'!$C$17:$C$20</c:f>
              <c:numCache>
                <c:formatCode>General</c:formatCode>
                <c:ptCount val="4"/>
                <c:pt idx="0">
                  <c:v>251759.2</c:v>
                </c:pt>
                <c:pt idx="1">
                  <c:v>35334.400000000001</c:v>
                </c:pt>
                <c:pt idx="2">
                  <c:v>565462.30000000005</c:v>
                </c:pt>
                <c:pt idx="3">
                  <c:v>5031.1000000000004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867686654103611E-2"/>
          <c:y val="3.8529916811785907E-2"/>
          <c:w val="0.84291084336220856"/>
          <c:h val="0.95672215023754947"/>
        </c:manualLayout>
      </c:layout>
      <c:doughnutChart>
        <c:varyColors val="1"/>
        <c:ser>
          <c:idx val="0"/>
          <c:order val="0"/>
          <c:explosion val="6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'[Диаграмма 3 в Microsoft PowerPoint]2024-2026'!$B$17:$B$20</c:f>
              <c:strCache>
                <c:ptCount val="4"/>
                <c:pt idx="0">
                  <c:v>Дотации бюджетам субъектов РФ и муниципальных образований</c:v>
                </c:pt>
                <c:pt idx="1">
                  <c:v>Субсидии бюджетам бюджетной системы РФ (межбюджетные субсидии)</c:v>
                </c:pt>
                <c:pt idx="2">
                  <c:v>Субвенции бюджетам субъектам РФ и муниципальных образований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'[Диаграмма 3 в Microsoft PowerPoint]2024-2026'!$D$17:$D$20</c:f>
              <c:numCache>
                <c:formatCode>#,##0.0</c:formatCode>
                <c:ptCount val="4"/>
                <c:pt idx="0">
                  <c:v>186588.7</c:v>
                </c:pt>
                <c:pt idx="1">
                  <c:v>29534.799999999999</c:v>
                </c:pt>
                <c:pt idx="2">
                  <c:v>531267.30000000005</c:v>
                </c:pt>
                <c:pt idx="3">
                  <c:v>5031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546941617424234"/>
          <c:y val="2.4323966116523672E-2"/>
          <c:w val="0.69903919277812399"/>
          <c:h val="0.97567603388347635"/>
        </c:manualLayout>
      </c:layout>
      <c:doughnutChart>
        <c:varyColors val="1"/>
        <c:ser>
          <c:idx val="0"/>
          <c:order val="0"/>
          <c:explosion val="12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'2024-2026'!$B$17:$B$20</c:f>
              <c:strCache>
                <c:ptCount val="4"/>
                <c:pt idx="0">
                  <c:v>Дотации бюджетам субъектов РФ и муниципальных образований</c:v>
                </c:pt>
                <c:pt idx="1">
                  <c:v>Субсидии бюджетам бюджетной системы РФ (межбюджетные субсидии)</c:v>
                </c:pt>
                <c:pt idx="2">
                  <c:v>Субвенции бюджетам субъектам РФ и муниципальных образований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'2024-2026'!$E$17:$E$20</c:f>
              <c:numCache>
                <c:formatCode>#,##0.0</c:formatCode>
                <c:ptCount val="4"/>
                <c:pt idx="0">
                  <c:v>182028.1</c:v>
                </c:pt>
                <c:pt idx="1">
                  <c:v>38031.1</c:v>
                </c:pt>
                <c:pt idx="2">
                  <c:v>527768.69999999995</c:v>
                </c:pt>
                <c:pt idx="3">
                  <c:v>5031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Расходы МО «Баяндаевский район» </a:t>
            </a:r>
            <a:r>
              <a:rPr lang="ru-RU" dirty="0" smtClean="0"/>
              <a:t>202</a:t>
            </a:r>
            <a:r>
              <a:rPr lang="en-US" dirty="0" smtClean="0"/>
              <a:t>2</a:t>
            </a:r>
            <a:r>
              <a:rPr lang="ru-RU" dirty="0" smtClean="0"/>
              <a:t>-202</a:t>
            </a:r>
            <a:r>
              <a:rPr lang="en-US" dirty="0" smtClean="0"/>
              <a:t>6</a:t>
            </a:r>
            <a:r>
              <a:rPr lang="ru-RU" baseline="0" dirty="0" smtClean="0"/>
              <a:t> </a:t>
            </a:r>
            <a:r>
              <a:rPr lang="ru-RU" dirty="0" smtClean="0"/>
              <a:t>годы</a:t>
            </a:r>
            <a:endParaRPr lang="ru-RU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9207365591909445"/>
          <c:y val="8.1175998833479146E-2"/>
          <c:w val="0.74746538509116833"/>
          <c:h val="0.7334864391951005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'2023-2025'!$B$6</c:f>
              <c:strCache>
                <c:ptCount val="1"/>
                <c:pt idx="0">
                  <c:v>Общий объем расходов  бюджета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'2023-2025'!$C$2:$G$2</c:f>
              <c:strCache>
                <c:ptCount val="5"/>
                <c:pt idx="0">
                  <c:v>2026 год</c:v>
                </c:pt>
                <c:pt idx="1">
                  <c:v>2025 год</c:v>
                </c:pt>
                <c:pt idx="2">
                  <c:v>2024 год</c:v>
                </c:pt>
                <c:pt idx="3">
                  <c:v>2023 год, оценка</c:v>
                </c:pt>
                <c:pt idx="4">
                  <c:v>2022 год, факт</c:v>
                </c:pt>
              </c:strCache>
            </c:strRef>
          </c:cat>
          <c:val>
            <c:numRef>
              <c:f>'2023-2025'!$C$6:$G$6</c:f>
              <c:numCache>
                <c:formatCode>#,##0.0</c:formatCode>
                <c:ptCount val="5"/>
                <c:pt idx="0">
                  <c:v>818578.1</c:v>
                </c:pt>
                <c:pt idx="1">
                  <c:v>817029.6</c:v>
                </c:pt>
                <c:pt idx="2">
                  <c:v>923319.4</c:v>
                </c:pt>
                <c:pt idx="3">
                  <c:v>826132.1</c:v>
                </c:pt>
                <c:pt idx="4">
                  <c:v>806409.9</c:v>
                </c:pt>
              </c:numCache>
            </c:numRef>
          </c:val>
        </c:ser>
        <c:ser>
          <c:idx val="1"/>
          <c:order val="1"/>
          <c:tx>
            <c:strRef>
              <c:f>'2023-2025'!$B$7</c:f>
              <c:strCache>
                <c:ptCount val="1"/>
                <c:pt idx="0">
                  <c:v> в том числе ,условно утвержденные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6047214811117E-2"/>
                  <c:y val="7.40740740740740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045059018513894E-2"/>
                  <c:y val="-1.85185185185185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'2023-2025'!$C$2:$G$2</c:f>
              <c:strCache>
                <c:ptCount val="5"/>
                <c:pt idx="0">
                  <c:v>2026 год</c:v>
                </c:pt>
                <c:pt idx="1">
                  <c:v>2025 год</c:v>
                </c:pt>
                <c:pt idx="2">
                  <c:v>2024 год</c:v>
                </c:pt>
                <c:pt idx="3">
                  <c:v>2023 год, оценка</c:v>
                </c:pt>
                <c:pt idx="4">
                  <c:v>2022 год, факт</c:v>
                </c:pt>
              </c:strCache>
            </c:strRef>
          </c:cat>
          <c:val>
            <c:numRef>
              <c:f>'2023-2025'!$C$7:$G$7</c:f>
              <c:numCache>
                <c:formatCode>#,##0.0</c:formatCode>
                <c:ptCount val="5"/>
                <c:pt idx="0">
                  <c:v>12638.9</c:v>
                </c:pt>
                <c:pt idx="1">
                  <c:v>6405.7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03146624"/>
        <c:axId val="103148544"/>
      </c:barChart>
      <c:catAx>
        <c:axId val="10314662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период</a:t>
                </a:r>
              </a:p>
            </c:rich>
          </c:tx>
          <c:layout/>
          <c:overlay val="0"/>
        </c:title>
        <c:majorTickMark val="none"/>
        <c:minorTickMark val="none"/>
        <c:tickLblPos val="nextTo"/>
        <c:crossAx val="103148544"/>
        <c:crosses val="autoZero"/>
        <c:auto val="1"/>
        <c:lblAlgn val="ctr"/>
        <c:lblOffset val="100"/>
        <c:noMultiLvlLbl val="0"/>
      </c:catAx>
      <c:valAx>
        <c:axId val="103148544"/>
        <c:scaling>
          <c:orientation val="minMax"/>
        </c:scaling>
        <c:delete val="0"/>
        <c:axPos val="b"/>
        <c:title>
          <c:tx>
            <c:rich>
              <a:bodyPr rot="0"/>
              <a:lstStyle/>
              <a:p>
                <a:pPr>
                  <a:defRPr sz="1400"/>
                </a:pPr>
                <a:r>
                  <a:rPr lang="ru-RU" sz="1400"/>
                  <a:t>тыс. руб.</a:t>
                </a:r>
              </a:p>
            </c:rich>
          </c:tx>
          <c:layout>
            <c:manualLayout>
              <c:xMode val="edge"/>
              <c:yMode val="edge"/>
              <c:x val="0.48052412010356993"/>
              <c:y val="0.91942388451443569"/>
            </c:manualLayout>
          </c:layout>
          <c:overlay val="0"/>
        </c:title>
        <c:numFmt formatCode="#,##0.0" sourceLinked="1"/>
        <c:majorTickMark val="none"/>
        <c:minorTickMark val="none"/>
        <c:tickLblPos val="nextTo"/>
        <c:txPr>
          <a:bodyPr rot="1260000"/>
          <a:lstStyle/>
          <a:p>
            <a:pPr>
              <a:defRPr/>
            </a:pPr>
            <a:endParaRPr lang="ru-RU"/>
          </a:p>
        </c:txPr>
        <c:crossAx val="1031466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7212494540791562E-2"/>
          <c:y val="0.94436643336249637"/>
          <c:w val="0.88849466285470913"/>
          <c:h val="5.5633566637503643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EFF96-6FAA-4D26-8BFA-68B84A204B52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D9E718-E8CF-48E8-8034-2533275CA8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546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9E718-E8CF-48E8-8034-2533275CA8A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978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9E718-E8CF-48E8-8034-2533275CA8A4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762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9E718-E8CF-48E8-8034-2533275CA8A4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356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9E718-E8CF-48E8-8034-2533275CA8A4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047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609601"/>
            <a:ext cx="10361851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4953000"/>
            <a:ext cx="8533289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1371601"/>
            <a:ext cx="10361851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4068763"/>
            <a:ext cx="10361851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5993620" y="3924300"/>
            <a:ext cx="113015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60285" y="3924300"/>
            <a:ext cx="113015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28225" y="3924300"/>
            <a:ext cx="113015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16" y="1600200"/>
            <a:ext cx="5388163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0"/>
            <a:ext cx="5386216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794" y="1600200"/>
            <a:ext cx="5388332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520" y="2212848"/>
            <a:ext cx="5388163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29301" y="2212849"/>
            <a:ext cx="5388163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5091" y="266700"/>
            <a:ext cx="4010562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725" y="273051"/>
            <a:ext cx="666028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5091" y="2438401"/>
            <a:ext cx="4010562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143" y="228600"/>
            <a:ext cx="761477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573" y="1143000"/>
            <a:ext cx="807191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143" y="5810250"/>
            <a:ext cx="761477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0"/>
            <a:ext cx="10971372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3359" y="6356351"/>
            <a:ext cx="2780938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773" y="6356351"/>
            <a:ext cx="3796806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89555" y="6356351"/>
            <a:ext cx="749202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11275545" y="6499384"/>
            <a:ext cx="113015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726" y="6499384"/>
            <a:ext cx="113015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94606" y="2636912"/>
            <a:ext cx="8424936" cy="1080120"/>
          </a:xfrm>
        </p:spPr>
        <p:txBody>
          <a:bodyPr>
            <a:noAutofit/>
          </a:bodyPr>
          <a:lstStyle/>
          <a:p>
            <a:pPr algn="l"/>
            <a:r>
              <a:rPr lang="ru-RU" sz="5400" dirty="0" smtClean="0">
                <a:ln w="5000" cmpd="sng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Бюджет для граждан</a:t>
            </a:r>
            <a:endParaRPr lang="ru-RU" sz="5400" dirty="0">
              <a:ln w="5000" cmpd="sng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94606" y="3717032"/>
            <a:ext cx="8228529" cy="936104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Проект бюджета МО «Баяндаевский район» 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на 2024 год и на плановый период 2025 и 2026 годов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2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2598" y="332656"/>
            <a:ext cx="108732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000" dirty="0" smtClean="0"/>
              <a:t>В состав Баяндаевского муниципального района входят 12 муниципальных образований, в состав которых входит 48 сельских населенных пунктов.</a:t>
            </a:r>
          </a:p>
          <a:p>
            <a:pPr indent="457200" algn="just"/>
            <a:r>
              <a:rPr lang="ru-RU" sz="2000" dirty="0" smtClean="0"/>
              <a:t>Общая численность населения по состоянию на 01.01.2023 года составляет – 11 607 чел.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556701"/>
              </p:ext>
            </p:extLst>
          </p:nvPr>
        </p:nvGraphicFramePr>
        <p:xfrm>
          <a:off x="1054646" y="1656095"/>
          <a:ext cx="6480720" cy="482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59269"/>
                <a:gridCol w="16214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Баяндаевский муниципальный район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11 607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Сельское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поселение Баяндай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2 895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Сельское поселение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Васильевск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578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Сельское поселение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Гаханы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534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Сельское поселение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Курумчинский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1183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Сельское поселение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Кырма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406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Сельское поселение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Люры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723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Сельское поселение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Нагалык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900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Сельское поселение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Ользоны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1032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Сельское поселение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Покровка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686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Сельское поселение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Половинка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905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Сельское поселение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Тургеневка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440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Сельское поселение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Хогот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1 325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4" descr="C:\Users\Petr\Desktop\ma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7413" y="2348880"/>
            <a:ext cx="3999771" cy="3919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699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1278" y="692696"/>
            <a:ext cx="76049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Основные параметры районного бюджета </a:t>
            </a:r>
          </a:p>
          <a:p>
            <a:pPr algn="ctr"/>
            <a:r>
              <a:rPr lang="ru-RU" sz="2400" dirty="0" smtClean="0"/>
              <a:t>на 2024 год и на плановый период 2025 и 2026 годов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599192"/>
              </p:ext>
            </p:extLst>
          </p:nvPr>
        </p:nvGraphicFramePr>
        <p:xfrm>
          <a:off x="262558" y="1772816"/>
          <a:ext cx="11749911" cy="493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36705"/>
                <a:gridCol w="1872208"/>
                <a:gridCol w="1776682"/>
                <a:gridCol w="176431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Показатели 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2024 год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2025 год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2026 год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Доходы, в том числе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918 733,5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813 953,0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815 448,6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налоговые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и неналоговые 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61 146,5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61 531,2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62 589,7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безвозмездные перечисления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852 556,0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747 390,8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47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827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Иные межбюджетные трансферты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5031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5031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5031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Расходы, в том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числе: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923 319,4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817 029,6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818 578,1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условно утвержденные расходы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405,7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12 638,9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Дефицит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4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58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5,9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3 076,6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3 129,5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Процент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дефицита к доходам без учета безвозмездных поступлений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7,5%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5,0%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5,0%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Верхний предел государственного долга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7 662,7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10 792,2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770382" y="1323638"/>
            <a:ext cx="16104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т</a:t>
            </a:r>
            <a:r>
              <a:rPr lang="ru-RU" sz="2000" dirty="0" smtClean="0"/>
              <a:t>ыс. руб</a:t>
            </a:r>
            <a:r>
              <a:rPr lang="ru-RU" sz="2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.</a:t>
            </a:r>
            <a:endParaRPr lang="ru-RU" sz="20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0" y="0"/>
            <a:ext cx="10850162" cy="692696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ХАРАКТЕРИСТИКИ РАЙОННОГО БЮДЖЕТА</a:t>
            </a:r>
            <a:endParaRPr lang="ru-RU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10770382" y="-493"/>
            <a:ext cx="772318" cy="692696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11446936" y="-493"/>
            <a:ext cx="743477" cy="692696"/>
          </a:xfrm>
          <a:prstGeom prst="chevron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21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266379"/>
              </p:ext>
            </p:extLst>
          </p:nvPr>
        </p:nvGraphicFramePr>
        <p:xfrm>
          <a:off x="-1" y="838200"/>
          <a:ext cx="12190413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07197" y="0"/>
            <a:ext cx="10198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Основные параметры бюджета МО «Баяндаевский район»   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0487694" y="760469"/>
            <a:ext cx="1436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т</a:t>
            </a:r>
            <a:r>
              <a:rPr lang="ru-RU" sz="2400" dirty="0" smtClean="0"/>
              <a:t>ыс. руб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88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060255"/>
              </p:ext>
            </p:extLst>
          </p:nvPr>
        </p:nvGraphicFramePr>
        <p:xfrm>
          <a:off x="190550" y="1772816"/>
          <a:ext cx="11805411" cy="37056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00698"/>
                <a:gridCol w="1333171"/>
                <a:gridCol w="1549108"/>
                <a:gridCol w="1696642"/>
                <a:gridCol w="1696642"/>
                <a:gridCol w="1329150"/>
              </a:tblGrid>
              <a:tr h="576064"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2022 г.,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2023 г.,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оценка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2024 г., прогноз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2025 г., прогноз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2026 г., прогноз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803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Налоговые и неналоговые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доходы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56 848,7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57 516,7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61 146,5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61 531,2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62 589,7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649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Безвозмездные поступления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из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них: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861 676,3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973 093,4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857 587,0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752 421,8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752 858,9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432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Дотации, в том числе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195 148,2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228 725,1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251 759,2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186 588,7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182 028,1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3461">
                <a:tc>
                  <a:txBody>
                    <a:bodyPr/>
                    <a:lstStyle/>
                    <a:p>
                      <a:pPr lvl="1" algn="l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дотации на выравнивание бюджетной обеспеченности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123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480,7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137 646,1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161 320,5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145 260,7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156 468,4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9485">
                <a:tc>
                  <a:txBody>
                    <a:bodyPr/>
                    <a:lstStyle/>
                    <a:p>
                      <a:pPr lvl="1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дотации на поддержку мер по обеспечению сбалансированности бюджетов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71 667,5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91 079,0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90 438,7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41 328,0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25 559,7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157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ИТОГО ДОХОДОВ</a:t>
                      </a:r>
                      <a:endParaRPr lang="ru-RU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918 525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1 030 610,1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918 733,5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813 953,0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815 448,6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950808" y="1368792"/>
            <a:ext cx="1204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</a:t>
            </a:r>
            <a:r>
              <a:rPr lang="ru-RU" dirty="0" smtClean="0"/>
              <a:t>ыс. руб.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28001" y="188640"/>
            <a:ext cx="10625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Показатели поступления доходов в бюджет района в 2021-2025 годах </a:t>
            </a:r>
          </a:p>
          <a:p>
            <a:pPr algn="ctr"/>
            <a:r>
              <a:rPr lang="ru-RU" sz="2400" dirty="0" smtClean="0"/>
              <a:t>с учетом изменения бюджетного и налогового законодательства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1582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5661609"/>
              </p:ext>
            </p:extLst>
          </p:nvPr>
        </p:nvGraphicFramePr>
        <p:xfrm>
          <a:off x="0" y="44625"/>
          <a:ext cx="12190413" cy="6813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019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90550" y="1804256"/>
            <a:ext cx="3744416" cy="2416832"/>
          </a:xfrm>
          <a:prstGeom prst="round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Дотации – </a:t>
            </a:r>
            <a:r>
              <a:rPr lang="en-US" dirty="0" smtClean="0">
                <a:solidFill>
                  <a:schemeClr val="tx1"/>
                </a:solidFill>
              </a:rPr>
              <a:t>251 759,2 </a:t>
            </a:r>
            <a:r>
              <a:rPr lang="ru-RU" sz="1600" dirty="0" smtClean="0">
                <a:solidFill>
                  <a:schemeClr val="tx1"/>
                </a:solidFill>
              </a:rPr>
              <a:t>тыс. руб</a:t>
            </a:r>
            <a:r>
              <a:rPr lang="ru-RU" sz="1200" dirty="0" smtClean="0">
                <a:solidFill>
                  <a:schemeClr val="tx1"/>
                </a:solidFill>
              </a:rPr>
              <a:t>. </a:t>
            </a:r>
            <a:r>
              <a:rPr lang="ru-RU" dirty="0" smtClean="0">
                <a:solidFill>
                  <a:schemeClr val="tx1"/>
                </a:solidFill>
              </a:rPr>
              <a:t>Субсидии – </a:t>
            </a:r>
            <a:r>
              <a:rPr lang="en-US" dirty="0" smtClean="0">
                <a:solidFill>
                  <a:schemeClr val="tx1"/>
                </a:solidFill>
              </a:rPr>
              <a:t>35 334,4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тыс. руб.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Субвенции – 5</a:t>
            </a:r>
            <a:r>
              <a:rPr lang="en-US" dirty="0" smtClean="0">
                <a:solidFill>
                  <a:schemeClr val="tx1"/>
                </a:solidFill>
              </a:rPr>
              <a:t>65 462,3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тыс. руб.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Иные межбюджетные трансферты – </a:t>
            </a:r>
            <a:r>
              <a:rPr lang="en-US" dirty="0" smtClean="0">
                <a:solidFill>
                  <a:schemeClr val="tx1"/>
                </a:solidFill>
              </a:rPr>
              <a:t>5 </a:t>
            </a:r>
            <a:r>
              <a:rPr lang="en-US" dirty="0" smtClean="0">
                <a:solidFill>
                  <a:schemeClr val="tx1"/>
                </a:solidFill>
              </a:rPr>
              <a:t>031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тыс. руб.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90550" y="1320840"/>
            <a:ext cx="3744416" cy="6680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202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4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 год</a:t>
            </a:r>
          </a:p>
        </p:txBody>
      </p:sp>
      <p:sp>
        <p:nvSpPr>
          <p:cNvPr id="10" name="Пятиугольник 9"/>
          <p:cNvSpPr/>
          <p:nvPr/>
        </p:nvSpPr>
        <p:spPr>
          <a:xfrm>
            <a:off x="0" y="0"/>
            <a:ext cx="10850162" cy="692696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ПРОГНОЗИРУЕМЫЕ БЕЗВОЗМЕЗДНЫЕ ПОСТУПЛЕНИЯ </a:t>
            </a:r>
            <a:endParaRPr lang="ru-RU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Нашивка 10"/>
          <p:cNvSpPr/>
          <p:nvPr/>
        </p:nvSpPr>
        <p:spPr>
          <a:xfrm>
            <a:off x="10770382" y="-493"/>
            <a:ext cx="772318" cy="692696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Нашивка 11"/>
          <p:cNvSpPr/>
          <p:nvPr/>
        </p:nvSpPr>
        <p:spPr>
          <a:xfrm>
            <a:off x="11446936" y="-493"/>
            <a:ext cx="743477" cy="692696"/>
          </a:xfrm>
          <a:prstGeom prst="chevron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21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7636298"/>
              </p:ext>
            </p:extLst>
          </p:nvPr>
        </p:nvGraphicFramePr>
        <p:xfrm>
          <a:off x="298562" y="4221088"/>
          <a:ext cx="3528392" cy="2969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Скругленный прямоугольник 21"/>
          <p:cNvSpPr/>
          <p:nvPr/>
        </p:nvSpPr>
        <p:spPr>
          <a:xfrm>
            <a:off x="4184561" y="1804256"/>
            <a:ext cx="3744416" cy="2416832"/>
          </a:xfrm>
          <a:prstGeom prst="round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Дотации – </a:t>
            </a:r>
            <a:r>
              <a:rPr lang="en-US" dirty="0" smtClean="0">
                <a:solidFill>
                  <a:schemeClr val="tx1"/>
                </a:solidFill>
              </a:rPr>
              <a:t>186 588,7  </a:t>
            </a:r>
            <a:r>
              <a:rPr lang="ru-RU" sz="1600" dirty="0" smtClean="0">
                <a:solidFill>
                  <a:schemeClr val="tx1"/>
                </a:solidFill>
              </a:rPr>
              <a:t>тыс. руб</a:t>
            </a:r>
            <a:r>
              <a:rPr lang="ru-RU" sz="1200" dirty="0" smtClean="0">
                <a:solidFill>
                  <a:schemeClr val="tx1"/>
                </a:solidFill>
              </a:rPr>
              <a:t>. </a:t>
            </a:r>
            <a:r>
              <a:rPr lang="ru-RU" dirty="0" smtClean="0">
                <a:solidFill>
                  <a:schemeClr val="tx1"/>
                </a:solidFill>
              </a:rPr>
              <a:t>Субсидии – </a:t>
            </a:r>
            <a:r>
              <a:rPr lang="en-US" dirty="0" smtClean="0">
                <a:solidFill>
                  <a:schemeClr val="tx1"/>
                </a:solidFill>
              </a:rPr>
              <a:t>29 534,8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тыс. руб.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Субвенции – </a:t>
            </a:r>
            <a:r>
              <a:rPr lang="en-US" dirty="0" smtClean="0">
                <a:solidFill>
                  <a:schemeClr val="tx1"/>
                </a:solidFill>
              </a:rPr>
              <a:t>531 267,3 </a:t>
            </a:r>
            <a:r>
              <a:rPr lang="ru-RU" sz="1600" dirty="0" smtClean="0">
                <a:solidFill>
                  <a:schemeClr val="tx1"/>
                </a:solidFill>
              </a:rPr>
              <a:t>тыс. руб.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Иные межбюджетные трансферты – </a:t>
            </a:r>
            <a:r>
              <a:rPr lang="en-US" dirty="0" smtClean="0">
                <a:solidFill>
                  <a:schemeClr val="tx1"/>
                </a:solidFill>
              </a:rPr>
              <a:t>5 031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тыс. руб.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8174966" y="1804256"/>
            <a:ext cx="3744416" cy="2416832"/>
          </a:xfrm>
          <a:prstGeom prst="round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Дотации – </a:t>
            </a:r>
            <a:r>
              <a:rPr lang="en-US" dirty="0" smtClean="0">
                <a:solidFill>
                  <a:schemeClr val="tx1"/>
                </a:solidFill>
              </a:rPr>
              <a:t>182 028,1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тыс. руб</a:t>
            </a:r>
            <a:r>
              <a:rPr lang="ru-RU" sz="1200" dirty="0" smtClean="0">
                <a:solidFill>
                  <a:schemeClr val="tx1"/>
                </a:solidFill>
              </a:rPr>
              <a:t>. </a:t>
            </a:r>
            <a:r>
              <a:rPr lang="ru-RU" dirty="0" smtClean="0">
                <a:solidFill>
                  <a:schemeClr val="tx1"/>
                </a:solidFill>
              </a:rPr>
              <a:t>Субсидии – </a:t>
            </a:r>
            <a:r>
              <a:rPr lang="en-US" dirty="0" smtClean="0">
                <a:solidFill>
                  <a:schemeClr val="tx1"/>
                </a:solidFill>
              </a:rPr>
              <a:t>38 031,1 </a:t>
            </a:r>
            <a:r>
              <a:rPr lang="ru-RU" sz="1600" dirty="0" smtClean="0">
                <a:solidFill>
                  <a:schemeClr val="tx1"/>
                </a:solidFill>
              </a:rPr>
              <a:t>тыс. руб.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Субвенции – </a:t>
            </a:r>
            <a:r>
              <a:rPr lang="en-US" dirty="0" smtClean="0">
                <a:solidFill>
                  <a:schemeClr val="tx1"/>
                </a:solidFill>
              </a:rPr>
              <a:t>527 768,7 </a:t>
            </a:r>
            <a:r>
              <a:rPr lang="ru-RU" sz="1600" dirty="0" smtClean="0">
                <a:solidFill>
                  <a:schemeClr val="tx1"/>
                </a:solidFill>
              </a:rPr>
              <a:t>тыс. руб.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Иные межбюджетные трансферты – </a:t>
            </a:r>
            <a:r>
              <a:rPr lang="en-US" dirty="0" smtClean="0">
                <a:solidFill>
                  <a:schemeClr val="tx1"/>
                </a:solidFill>
              </a:rPr>
              <a:t>5 031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тыс. руб.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4561" y="1320840"/>
            <a:ext cx="3744416" cy="667999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202</a:t>
            </a:r>
            <a:r>
              <a:rPr lang="en-US" dirty="0" smtClean="0"/>
              <a:t>5</a:t>
            </a:r>
            <a:r>
              <a:rPr lang="ru-RU" dirty="0" smtClean="0"/>
              <a:t> год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174966" y="1320841"/>
            <a:ext cx="3744416" cy="66799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202</a:t>
            </a:r>
            <a:r>
              <a:rPr lang="en-US" dirty="0" smtClean="0"/>
              <a:t>6</a:t>
            </a:r>
            <a:r>
              <a:rPr lang="ru-RU" dirty="0" smtClean="0"/>
              <a:t> год</a:t>
            </a:r>
          </a:p>
        </p:txBody>
      </p:sp>
      <p:graphicFrame>
        <p:nvGraphicFramePr>
          <p:cNvPr id="29" name="Диаграмма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4877166"/>
              </p:ext>
            </p:extLst>
          </p:nvPr>
        </p:nvGraphicFramePr>
        <p:xfrm>
          <a:off x="4354981" y="4221088"/>
          <a:ext cx="3252393" cy="2636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0" name="Диаграмма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9183194"/>
              </p:ext>
            </p:extLst>
          </p:nvPr>
        </p:nvGraphicFramePr>
        <p:xfrm>
          <a:off x="8174966" y="4221088"/>
          <a:ext cx="3643707" cy="261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Блок-схема: узел 1"/>
          <p:cNvSpPr/>
          <p:nvPr/>
        </p:nvSpPr>
        <p:spPr>
          <a:xfrm>
            <a:off x="232057" y="2375745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лок-схема: узел 30"/>
          <p:cNvSpPr/>
          <p:nvPr/>
        </p:nvSpPr>
        <p:spPr>
          <a:xfrm>
            <a:off x="229372" y="2661717"/>
            <a:ext cx="144016" cy="144016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Блок-схема: узел 31"/>
          <p:cNvSpPr/>
          <p:nvPr/>
        </p:nvSpPr>
        <p:spPr>
          <a:xfrm>
            <a:off x="229372" y="2940664"/>
            <a:ext cx="144016" cy="144016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Блок-схема: узел 32"/>
          <p:cNvSpPr/>
          <p:nvPr/>
        </p:nvSpPr>
        <p:spPr>
          <a:xfrm>
            <a:off x="232057" y="3212976"/>
            <a:ext cx="144016" cy="144016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Блок-схема: узел 33"/>
          <p:cNvSpPr/>
          <p:nvPr/>
        </p:nvSpPr>
        <p:spPr>
          <a:xfrm>
            <a:off x="8208139" y="2385098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Блок-схема: узел 34"/>
          <p:cNvSpPr/>
          <p:nvPr/>
        </p:nvSpPr>
        <p:spPr>
          <a:xfrm>
            <a:off x="4234943" y="2385098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Блок-схема: узел 35"/>
          <p:cNvSpPr/>
          <p:nvPr/>
        </p:nvSpPr>
        <p:spPr>
          <a:xfrm>
            <a:off x="4234943" y="2670151"/>
            <a:ext cx="144016" cy="144016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Блок-схема: узел 36"/>
          <p:cNvSpPr/>
          <p:nvPr/>
        </p:nvSpPr>
        <p:spPr>
          <a:xfrm>
            <a:off x="8214244" y="2670151"/>
            <a:ext cx="144016" cy="144016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Блок-схема: узел 37"/>
          <p:cNvSpPr/>
          <p:nvPr/>
        </p:nvSpPr>
        <p:spPr>
          <a:xfrm>
            <a:off x="8220349" y="2940664"/>
            <a:ext cx="144016" cy="144016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Блок-схема: узел 38"/>
          <p:cNvSpPr/>
          <p:nvPr/>
        </p:nvSpPr>
        <p:spPr>
          <a:xfrm>
            <a:off x="4234943" y="2962765"/>
            <a:ext cx="144016" cy="144016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Блок-схема: узел 39"/>
          <p:cNvSpPr/>
          <p:nvPr/>
        </p:nvSpPr>
        <p:spPr>
          <a:xfrm>
            <a:off x="4234943" y="3212976"/>
            <a:ext cx="144016" cy="144016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Блок-схема: узел 40"/>
          <p:cNvSpPr/>
          <p:nvPr/>
        </p:nvSpPr>
        <p:spPr>
          <a:xfrm>
            <a:off x="8220349" y="3233765"/>
            <a:ext cx="144016" cy="144016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52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6735842"/>
              </p:ext>
            </p:extLst>
          </p:nvPr>
        </p:nvGraphicFramePr>
        <p:xfrm>
          <a:off x="-60301" y="0"/>
          <a:ext cx="1219041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112539" y="3906841"/>
            <a:ext cx="3959331" cy="1384995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УСЛОВНО УТВЕРЖДЕННЫЕ РАСХОДЫ</a:t>
            </a:r>
          </a:p>
          <a:p>
            <a:r>
              <a:rPr lang="ru-RU" sz="1400" dirty="0" smtClean="0"/>
              <a:t>Согласно п. 5 ст. 184.1 БК РФ это не распределенные в плановом периоде по разделам, подразделам, целевым статьям и видам расходов в ведомственной структуре расходов бюджета бюджетные ассигнования</a:t>
            </a:r>
            <a:endParaRPr lang="ru-RU" sz="1400" dirty="0"/>
          </a:p>
        </p:txBody>
      </p:sp>
      <p:pic>
        <p:nvPicPr>
          <p:cNvPr id="1030" name="Picture 6" descr="https://cdn2.iconfinder.com/data/icons/bubble-seo-internet-marketing-5/360/Creative_Services-5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139" y="3680925"/>
            <a:ext cx="522799" cy="522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141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5098" y="188640"/>
            <a:ext cx="10441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Сведения о расходах бюджета на </a:t>
            </a:r>
            <a:r>
              <a:rPr lang="ru-RU" sz="2000" dirty="0" smtClean="0"/>
              <a:t>202</a:t>
            </a:r>
            <a:r>
              <a:rPr lang="en-US" sz="2000" dirty="0" smtClean="0"/>
              <a:t>4</a:t>
            </a:r>
            <a:r>
              <a:rPr lang="ru-RU" sz="2000" dirty="0" smtClean="0"/>
              <a:t> </a:t>
            </a:r>
            <a:r>
              <a:rPr lang="ru-RU" sz="2000" dirty="0" smtClean="0"/>
              <a:t>год и на плановый период </a:t>
            </a:r>
            <a:r>
              <a:rPr lang="ru-RU" sz="2000" dirty="0" smtClean="0"/>
              <a:t>202</a:t>
            </a:r>
            <a:r>
              <a:rPr lang="en-US" sz="2000" dirty="0" smtClean="0"/>
              <a:t>5</a:t>
            </a:r>
            <a:r>
              <a:rPr lang="ru-RU" sz="2000" dirty="0" smtClean="0"/>
              <a:t> </a:t>
            </a:r>
            <a:r>
              <a:rPr lang="ru-RU" sz="2000" dirty="0" smtClean="0"/>
              <a:t>и </a:t>
            </a:r>
            <a:r>
              <a:rPr lang="ru-RU" sz="2000" dirty="0" smtClean="0"/>
              <a:t>202</a:t>
            </a:r>
            <a:r>
              <a:rPr lang="en-US" sz="2000" dirty="0" smtClean="0"/>
              <a:t>6</a:t>
            </a:r>
            <a:r>
              <a:rPr lang="ru-RU" sz="2000" dirty="0" smtClean="0"/>
              <a:t> </a:t>
            </a:r>
            <a:r>
              <a:rPr lang="ru-RU" sz="2000" dirty="0" smtClean="0"/>
              <a:t>годов в сравнении с ожидаемыми за </a:t>
            </a:r>
            <a:r>
              <a:rPr lang="ru-RU" sz="2000" dirty="0" smtClean="0"/>
              <a:t>202</a:t>
            </a:r>
            <a:r>
              <a:rPr lang="en-US" sz="2000" dirty="0" smtClean="0"/>
              <a:t>3</a:t>
            </a:r>
            <a:r>
              <a:rPr lang="ru-RU" sz="2000" dirty="0" smtClean="0"/>
              <a:t> </a:t>
            </a:r>
            <a:r>
              <a:rPr lang="ru-RU" sz="2000" dirty="0" smtClean="0"/>
              <a:t>год и отчетом за </a:t>
            </a:r>
            <a:r>
              <a:rPr lang="ru-RU" sz="2000" dirty="0" smtClean="0"/>
              <a:t>202</a:t>
            </a:r>
            <a:r>
              <a:rPr lang="en-US" sz="2000" dirty="0" smtClean="0"/>
              <a:t>2</a:t>
            </a:r>
            <a:r>
              <a:rPr lang="ru-RU" sz="2000" dirty="0" smtClean="0"/>
              <a:t> </a:t>
            </a:r>
            <a:r>
              <a:rPr lang="ru-RU" sz="2000" dirty="0" smtClean="0"/>
              <a:t>год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4625"/>
              </p:ext>
            </p:extLst>
          </p:nvPr>
        </p:nvGraphicFramePr>
        <p:xfrm>
          <a:off x="262558" y="1373075"/>
          <a:ext cx="11681779" cy="516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27392"/>
                <a:gridCol w="1497287"/>
                <a:gridCol w="1422423"/>
                <a:gridCol w="1347559"/>
                <a:gridCol w="1422423"/>
                <a:gridCol w="1364695"/>
              </a:tblGrid>
              <a:tr h="38357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Наименование показателя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год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, факт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2023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год, оценка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2024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год, прогноз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2025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год, прогноз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2026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год, прогноз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90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Общегосударственные вопросы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363,8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96 736,8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109 492,6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63 770,2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64 231,8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90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Национальная безопасность и правоохранительная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деятельность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652,8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6 340,3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9 118,2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4 222,5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4 812,5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90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Национальная экономика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655,0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1 126,2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873,5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957,5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1 059,2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90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Жилищно-коммунальное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хозяйство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574,7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1 249,0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3 699,7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560,1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1 060,0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90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Охрана окружающей среды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086,0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1 068,3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1 177,6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7 942,0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1 062,6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90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Образование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650 683,6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704 595,5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631 580,7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560 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976,7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576 236,5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90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Культура, кинематография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33 598,1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33 156,5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31 966,9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18 855,9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18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924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90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Здравоохранение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90,0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70,0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90,0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90,0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90,0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90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Социальная политика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833,1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20 407,3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15 483,6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15 487,5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15 628,5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90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Физическая культура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и спорт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4 340,9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10 064,6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1 600,0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1 553,2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1 512,0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90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Средства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массовой информации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514,8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683,9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526,5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261,2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582,5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862754" y="1003743"/>
            <a:ext cx="1140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</a:t>
            </a:r>
            <a:r>
              <a:rPr lang="ru-RU" dirty="0" smtClean="0"/>
              <a:t>ыс. руб.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598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695606" y="260648"/>
            <a:ext cx="22815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Продолжение таб., </a:t>
            </a:r>
          </a:p>
          <a:p>
            <a:pPr algn="r"/>
            <a:r>
              <a:rPr lang="ru-RU" dirty="0" smtClean="0"/>
              <a:t>тыс. руб.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477909"/>
              </p:ext>
            </p:extLst>
          </p:nvPr>
        </p:nvGraphicFramePr>
        <p:xfrm>
          <a:off x="262558" y="917711"/>
          <a:ext cx="11665295" cy="18067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20862"/>
                <a:gridCol w="1495175"/>
                <a:gridCol w="1420416"/>
                <a:gridCol w="1345657"/>
                <a:gridCol w="1420416"/>
                <a:gridCol w="1362769"/>
              </a:tblGrid>
              <a:tr h="38357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Наименование показателя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2022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год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, факт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2023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год, оценка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2024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год, прогноз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2025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год, прогноз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2026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год, прогноз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90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Обслуживание муниципального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долга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10,0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10,0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10,0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10,0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90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Межбюджетные трансферты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106 416,5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115 349,5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114 700,1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93 768,1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94 698,9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90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ИТОГО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923 809,3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993 857,9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923 319,4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770 454,9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781 909,0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45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550590" y="2342054"/>
            <a:ext cx="3081628" cy="1080120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2024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г. –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617 335,2 тыс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. руб.</a:t>
            </a:r>
          </a:p>
          <a:p>
            <a:pPr algn="ctr"/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2025 г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. –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565 399,3 тыс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. руб.</a:t>
            </a:r>
          </a:p>
          <a:p>
            <a:pPr algn="ctr"/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2026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г. –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575 179,4 тыс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. руб.</a:t>
            </a:r>
            <a:endParaRPr lang="ru-RU" sz="1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687494" y="4596595"/>
            <a:ext cx="3060340" cy="1275721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2024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г.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–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3 526,5 тыс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. руб.</a:t>
            </a:r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  <a:p>
            <a:pPr lvl="0" algn="ctr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2025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г.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–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2 261,2 тыс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. руб.</a:t>
            </a:r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  <a:p>
            <a:pPr lvl="0" algn="ctr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2026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г.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–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2 582,5 тыс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. руб.</a:t>
            </a:r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55046" y="4622388"/>
            <a:ext cx="3240360" cy="1249929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2024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г.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–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1600,0 тыс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. руб.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  <a:p>
            <a:pPr lvl="0" algn="ctr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2025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г.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–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1553,2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тыс. руб.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  <a:p>
            <a:pPr lvl="0" algn="ctr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2026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г.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–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1512,0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тыс. руб.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0590" y="4648183"/>
            <a:ext cx="3081628" cy="1224135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2024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>г.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– 90,0 тыс. руб.</a:t>
            </a:r>
            <a:endParaRPr lang="ru-RU" sz="16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2025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>г.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– 90,0 тыс. руб.</a:t>
            </a:r>
            <a:endParaRPr lang="ru-RU" sz="16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2026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>г.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– 90,0 тыс. руб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687494" y="2346201"/>
            <a:ext cx="3060340" cy="1080120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2024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г.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–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44 899,6 тыс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. руб.</a:t>
            </a:r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  <a:p>
            <a:pPr lvl="0" algn="ctr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2025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г.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–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35 349,5 тыс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. руб.</a:t>
            </a:r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  <a:p>
            <a:pPr lvl="0" algn="ctr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2026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г.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–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32 018,7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тыс. руб.</a:t>
            </a:r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06574" y="1835848"/>
            <a:ext cx="3384376" cy="643485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На образование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579482" y="1835847"/>
            <a:ext cx="3276364" cy="643485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На культуру, кинематографию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06574" y="4231296"/>
            <a:ext cx="3384376" cy="576065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На здравоохранение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490901" y="4231296"/>
            <a:ext cx="3528392" cy="596406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На физическую культуру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579482" y="4251638"/>
            <a:ext cx="3276364" cy="57606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На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средства массовой информации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6574" y="188094"/>
            <a:ext cx="11233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2400" dirty="0" smtClean="0"/>
              <a:t>Согласно , функциональной структуре расходов на социально-культурную сферу предусмотрено на </a:t>
            </a:r>
            <a:r>
              <a:rPr lang="ru-RU" sz="2400" dirty="0" smtClean="0"/>
              <a:t>2024 </a:t>
            </a:r>
            <a:r>
              <a:rPr lang="ru-RU" sz="2400" dirty="0" smtClean="0"/>
              <a:t>год -  </a:t>
            </a:r>
            <a:r>
              <a:rPr lang="ru-RU" sz="2400" dirty="0" smtClean="0"/>
              <a:t>6</a:t>
            </a:r>
            <a:r>
              <a:rPr lang="en-US" sz="2400" dirty="0" smtClean="0"/>
              <a:t>78</a:t>
            </a:r>
            <a:r>
              <a:rPr lang="ru-RU" sz="2400" dirty="0" smtClean="0"/>
              <a:t> </a:t>
            </a:r>
            <a:r>
              <a:rPr lang="en-US" sz="2400" dirty="0" smtClean="0"/>
              <a:t>453</a:t>
            </a:r>
            <a:r>
              <a:rPr lang="ru-RU" sz="2400" dirty="0" smtClean="0"/>
              <a:t>,5 </a:t>
            </a:r>
            <a:r>
              <a:rPr lang="ru-RU" sz="2400" dirty="0" smtClean="0"/>
              <a:t>тыс. руб., на </a:t>
            </a:r>
            <a:r>
              <a:rPr lang="ru-RU" sz="2400" dirty="0" smtClean="0"/>
              <a:t>2025 </a:t>
            </a:r>
            <a:r>
              <a:rPr lang="ru-RU" sz="2400" dirty="0" smtClean="0"/>
              <a:t>год – </a:t>
            </a:r>
            <a:r>
              <a:rPr lang="en-US" sz="2400" dirty="0" smtClean="0"/>
              <a:t>617</a:t>
            </a:r>
            <a:r>
              <a:rPr lang="ru-RU" sz="2400" dirty="0" smtClean="0"/>
              <a:t> </a:t>
            </a:r>
            <a:r>
              <a:rPr lang="en-US" sz="2400" dirty="0" smtClean="0"/>
              <a:t>014,6</a:t>
            </a:r>
            <a:r>
              <a:rPr lang="ru-RU" sz="2400" dirty="0" smtClean="0"/>
              <a:t> </a:t>
            </a:r>
            <a:r>
              <a:rPr lang="ru-RU" sz="2400" dirty="0" smtClean="0"/>
              <a:t>тыс. руб., на </a:t>
            </a:r>
            <a:r>
              <a:rPr lang="ru-RU" sz="2400" dirty="0" smtClean="0"/>
              <a:t>2026 </a:t>
            </a:r>
            <a:r>
              <a:rPr lang="ru-RU" sz="2400" dirty="0" smtClean="0"/>
              <a:t>год – </a:t>
            </a:r>
            <a:r>
              <a:rPr lang="en-US" sz="2400" dirty="0" smtClean="0"/>
              <a:t>623</a:t>
            </a:r>
            <a:r>
              <a:rPr lang="ru-RU" sz="2400" dirty="0" smtClean="0"/>
              <a:t> </a:t>
            </a:r>
            <a:r>
              <a:rPr lang="en-US" sz="2400" dirty="0" smtClean="0"/>
              <a:t>543,7 </a:t>
            </a:r>
            <a:r>
              <a:rPr lang="ru-RU" sz="2400" dirty="0" smtClean="0"/>
              <a:t>тыс</a:t>
            </a:r>
            <a:r>
              <a:rPr lang="ru-RU" sz="2400" dirty="0" smtClean="0"/>
              <a:t>. руб. </a:t>
            </a:r>
            <a:endParaRPr lang="ru-RU" sz="2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77080" y="2386375"/>
            <a:ext cx="3240360" cy="1080120"/>
          </a:xfrm>
          <a:prstGeom prst="round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</a:rPr>
              <a:t>2024 </a:t>
            </a:r>
            <a:r>
              <a:rPr lang="ru-RU" sz="1600" dirty="0">
                <a:solidFill>
                  <a:schemeClr val="accent4">
                    <a:lumMod val="75000"/>
                  </a:schemeClr>
                </a:solidFill>
              </a:rPr>
              <a:t>г. 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</a:rPr>
              <a:t>– 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</a:rPr>
              <a:t>14 408,7 тыс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</a:rPr>
              <a:t>. руб.</a:t>
            </a:r>
            <a:endParaRPr lang="ru-RU" sz="1600" dirty="0">
              <a:solidFill>
                <a:schemeClr val="accent4">
                  <a:lumMod val="75000"/>
                </a:schemeClr>
              </a:solidFill>
            </a:endParaRPr>
          </a:p>
          <a:p>
            <a:pPr lvl="0" algn="ctr"/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</a:rPr>
              <a:t>2025 г</a:t>
            </a:r>
            <a:r>
              <a:rPr lang="ru-RU" sz="1600" dirty="0">
                <a:solidFill>
                  <a:schemeClr val="accent4">
                    <a:lumMod val="75000"/>
                  </a:schemeClr>
                </a:solidFill>
              </a:rPr>
              <a:t>. 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</a:rPr>
              <a:t>– 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</a:rPr>
              <a:t>14 412,6 тыс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</a:rPr>
              <a:t>. руб.</a:t>
            </a:r>
            <a:endParaRPr lang="ru-RU" sz="1600" dirty="0">
              <a:solidFill>
                <a:schemeClr val="accent4">
                  <a:lumMod val="75000"/>
                </a:schemeClr>
              </a:solidFill>
            </a:endParaRPr>
          </a:p>
          <a:p>
            <a:pPr lvl="0" algn="ctr"/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</a:rPr>
              <a:t>2026 </a:t>
            </a:r>
            <a:r>
              <a:rPr lang="ru-RU" sz="1600" dirty="0">
                <a:solidFill>
                  <a:schemeClr val="accent4">
                    <a:lumMod val="75000"/>
                  </a:schemeClr>
                </a:solidFill>
              </a:rPr>
              <a:t>г. 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</a:rPr>
              <a:t>– 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</a:rPr>
              <a:t>14 553,6 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</a:rPr>
              <a:t>тыс. руб</a:t>
            </a:r>
            <a:r>
              <a:rPr lang="ru-RU" sz="1600" dirty="0" smtClean="0">
                <a:solidFill>
                  <a:prstClr val="black"/>
                </a:solidFill>
              </a:rPr>
              <a:t>.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533064" y="1835848"/>
            <a:ext cx="3528392" cy="643485"/>
          </a:xfrm>
          <a:prstGeom prst="round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На социальную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поддержку населения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69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2838" y="1077678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chemeClr val="tx1">
                    <a:lumMod val="95000"/>
                  </a:schemeClr>
                </a:solidFill>
              </a:rPr>
              <a:t>Уважаемые жители Баяндаевского района !</a:t>
            </a:r>
            <a:endParaRPr lang="ru-RU" sz="2400" i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0590" y="1590427"/>
            <a:ext cx="110172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400" i="1" dirty="0" smtClean="0">
                <a:solidFill>
                  <a:schemeClr val="tx1">
                    <a:lumMod val="95000"/>
                  </a:schemeClr>
                </a:solidFill>
              </a:rPr>
              <a:t>Вашему вниманию представлен информационный материал «Бюджет для граждан», созданный для обеспечения реализации принципа прозрачности (открытости) и обеспечения доступного информирования граждан об основных понятиях бюджета и бюджетного процесса, а также об основных направлениях местного бюджета.</a:t>
            </a:r>
          </a:p>
        </p:txBody>
      </p:sp>
    </p:spTree>
    <p:extLst>
      <p:ext uri="{BB962C8B-B14F-4D97-AF65-F5344CB8AC3E}">
        <p14:creationId xmlns:p14="http://schemas.microsoft.com/office/powerpoint/2010/main" val="45714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7908467" y="908720"/>
            <a:ext cx="4174647" cy="157738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На образование предусмотрено,  </a:t>
            </a:r>
          </a:p>
          <a:p>
            <a:pPr algn="ctr"/>
            <a:r>
              <a:rPr lang="ru-RU" sz="1600" dirty="0" smtClean="0"/>
              <a:t>2024 </a:t>
            </a:r>
            <a:r>
              <a:rPr lang="ru-RU" sz="1600" dirty="0" smtClean="0"/>
              <a:t>г. – </a:t>
            </a:r>
            <a:r>
              <a:rPr lang="ru-RU" sz="1600" dirty="0" smtClean="0"/>
              <a:t>617 335,2 тыс</a:t>
            </a:r>
            <a:r>
              <a:rPr lang="ru-RU" sz="1600" dirty="0" smtClean="0"/>
              <a:t>. руб.</a:t>
            </a:r>
          </a:p>
          <a:p>
            <a:pPr algn="ctr"/>
            <a:r>
              <a:rPr lang="ru-RU" sz="1600" dirty="0" smtClean="0"/>
              <a:t>2025 </a:t>
            </a:r>
            <a:r>
              <a:rPr lang="ru-RU" sz="1600" dirty="0" smtClean="0"/>
              <a:t>г. – </a:t>
            </a:r>
            <a:r>
              <a:rPr lang="ru-RU" sz="1600" dirty="0" smtClean="0"/>
              <a:t>565 399,3 </a:t>
            </a:r>
            <a:r>
              <a:rPr lang="ru-RU" sz="1600" dirty="0" smtClean="0"/>
              <a:t>тыс. руб.</a:t>
            </a:r>
          </a:p>
          <a:p>
            <a:pPr algn="ctr"/>
            <a:r>
              <a:rPr lang="ru-RU" sz="1600" dirty="0" smtClean="0"/>
              <a:t>2026 </a:t>
            </a:r>
            <a:r>
              <a:rPr lang="ru-RU" sz="1600" dirty="0" smtClean="0"/>
              <a:t>г. – </a:t>
            </a:r>
            <a:r>
              <a:rPr lang="ru-RU" sz="1600" dirty="0" smtClean="0"/>
              <a:t>575 179,4 </a:t>
            </a:r>
            <a:r>
              <a:rPr lang="ru-RU" sz="1600" dirty="0" smtClean="0"/>
              <a:t>тыс. руб.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35568"/>
              </p:ext>
            </p:extLst>
          </p:nvPr>
        </p:nvGraphicFramePr>
        <p:xfrm>
          <a:off x="190550" y="1268760"/>
          <a:ext cx="7416824" cy="1718006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575498"/>
                <a:gridCol w="2409715"/>
                <a:gridCol w="2431611"/>
              </a:tblGrid>
              <a:tr h="72094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Дошкольные учреждения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Общее образование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Дополнительное образование детей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97058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2024 </a:t>
                      </a:r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–</a:t>
                      </a: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128 172,3 </a:t>
                      </a: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тыс. руб.</a:t>
                      </a:r>
                      <a:endParaRPr lang="ru-RU" sz="140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2025 </a:t>
                      </a:r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– </a:t>
                      </a:r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105 878,3 </a:t>
                      </a: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тыс. руб.</a:t>
                      </a:r>
                      <a:endParaRPr lang="ru-RU" sz="140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2026 </a:t>
                      </a:r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– </a:t>
                      </a:r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109 572,8 </a:t>
                      </a:r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тыс.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2024 </a:t>
                      </a:r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– </a:t>
                      </a:r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421 307,6 тыс</a:t>
                      </a:r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. руб.</a:t>
                      </a:r>
                    </a:p>
                    <a:p>
                      <a:pPr algn="l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2025</a:t>
                      </a: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– </a:t>
                      </a: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399 239,0 </a:t>
                      </a: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тыс. руб.</a:t>
                      </a:r>
                    </a:p>
                    <a:p>
                      <a:pPr algn="l"/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2026 </a:t>
                      </a: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– </a:t>
                      </a: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408 665,4 </a:t>
                      </a: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тыс.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2024</a:t>
                      </a: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– </a:t>
                      </a: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38 143,2 тыс</a:t>
                      </a: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. руб.</a:t>
                      </a:r>
                    </a:p>
                    <a:p>
                      <a:pPr algn="l"/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2025 </a:t>
                      </a: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– </a:t>
                      </a: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33 115,8 </a:t>
                      </a: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тыс. руб.</a:t>
                      </a:r>
                    </a:p>
                    <a:p>
                      <a:pPr algn="l"/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2026 </a:t>
                      </a: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– </a:t>
                      </a: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31 695,2 </a:t>
                      </a: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тыс. руб.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393930"/>
              </p:ext>
            </p:extLst>
          </p:nvPr>
        </p:nvGraphicFramePr>
        <p:xfrm>
          <a:off x="910630" y="3645024"/>
          <a:ext cx="6048672" cy="16845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058353"/>
                <a:gridCol w="2990319"/>
              </a:tblGrid>
              <a:tr h="740563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Организация отдыха и </a:t>
                      </a:r>
                      <a:r>
                        <a:rPr lang="ru-RU" sz="16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оздоровление</a:t>
                      </a:r>
                      <a:r>
                        <a:rPr lang="ru-RU" sz="1600" b="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детей</a:t>
                      </a:r>
                      <a:endParaRPr lang="ru-RU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Другие вопросы в области образования</a:t>
                      </a:r>
                      <a:endParaRPr lang="ru-RU" sz="16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4401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2024 </a:t>
                      </a: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– 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5 590,9 тыс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. руб.</a:t>
                      </a:r>
                      <a:endParaRPr lang="ru-RU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2025 </a:t>
                      </a: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– </a:t>
                      </a: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4 906,8 </a:t>
                      </a: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тыс. руб.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2026 </a:t>
                      </a: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–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4 771,8 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тыс. руб.</a:t>
                      </a:r>
                      <a:endParaRPr lang="ru-RU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2024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– 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24 121,2 тыс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. руб.</a:t>
                      </a:r>
                    </a:p>
                    <a:p>
                      <a:pPr algn="ctr"/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2025 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– 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22 259,4 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тыс. руб. </a:t>
                      </a:r>
                    </a:p>
                    <a:p>
                      <a:pPr algn="ctr"/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2026 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– 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20 474,2 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тыс. руб.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Пятиугольник 8"/>
          <p:cNvSpPr/>
          <p:nvPr/>
        </p:nvSpPr>
        <p:spPr>
          <a:xfrm>
            <a:off x="0" y="0"/>
            <a:ext cx="10850162" cy="692696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РАСХОДЫ НА ОБРАЗОВАНИЕ </a:t>
            </a:r>
            <a:endParaRPr lang="ru-RU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18" descr="https://school.sibstrin.ru/img/1864390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4" y="-493"/>
            <a:ext cx="1202652" cy="1129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Нашивка 9"/>
          <p:cNvSpPr/>
          <p:nvPr/>
        </p:nvSpPr>
        <p:spPr>
          <a:xfrm>
            <a:off x="10770382" y="-493"/>
            <a:ext cx="772318" cy="692696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Нашивка 10"/>
          <p:cNvSpPr/>
          <p:nvPr/>
        </p:nvSpPr>
        <p:spPr>
          <a:xfrm>
            <a:off x="11446936" y="-493"/>
            <a:ext cx="743477" cy="692696"/>
          </a:xfrm>
          <a:prstGeom prst="chevron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7975760" y="3284984"/>
            <a:ext cx="4107354" cy="18225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29 образовательных учреждений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/>
              <a:t>12 дошкольных учреждений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/>
              <a:t>14 общеобразовательных учреждений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/>
              <a:t>3 учреждения дополнительного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80793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091538"/>
              </p:ext>
            </p:extLst>
          </p:nvPr>
        </p:nvGraphicFramePr>
        <p:xfrm>
          <a:off x="538296" y="2420888"/>
          <a:ext cx="11169653" cy="302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40409"/>
                <a:gridCol w="1296144"/>
                <a:gridCol w="1368152"/>
                <a:gridCol w="1264948"/>
              </a:tblGrid>
              <a:tr h="298832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r>
                        <a:rPr lang="ru-RU" baseline="0" dirty="0" smtClean="0"/>
                        <a:t> подпрограмм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Объем финансирования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2024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год</a:t>
                      </a:r>
                      <a:endParaRPr lang="ru-RU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2025 </a:t>
                      </a:r>
                      <a:r>
                        <a:rPr lang="ru-RU" dirty="0" smtClean="0"/>
                        <a:t>год</a:t>
                      </a:r>
                      <a:endParaRPr lang="ru-RU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2026 </a:t>
                      </a:r>
                      <a:r>
                        <a:rPr lang="ru-RU" dirty="0" smtClean="0"/>
                        <a:t>год</a:t>
                      </a:r>
                      <a:endParaRPr lang="ru-RU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«Повышение доступности и качества муниципальных услуг в сфере культурного досуга </a:t>
                      </a:r>
                      <a:r>
                        <a:rPr lang="ru-RU" dirty="0" smtClean="0"/>
                        <a:t>населения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МО </a:t>
                      </a:r>
                      <a:r>
                        <a:rPr lang="ru-RU" dirty="0" smtClean="0"/>
                        <a:t>«Баяндаевский район»»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18 322,3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12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912,7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11 </a:t>
                      </a:r>
                      <a:r>
                        <a:rPr lang="ru-RU" dirty="0" smtClean="0"/>
                        <a:t>819,0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«Повышение доступности и качества дополнительного образования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МО «Баяндаевский район»»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12 932,7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10 580,3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9 526,6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«Обеспечение</a:t>
                      </a:r>
                      <a:r>
                        <a:rPr lang="ru-RU" baseline="0" dirty="0" smtClean="0"/>
                        <a:t> деятельности Отдела культуры администрации МО «Баяндаевский район»»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13 644,6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11 856,5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10 673,1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44 899,6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35 349,5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32 018,7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" name="Пятиугольник 5"/>
          <p:cNvSpPr/>
          <p:nvPr/>
        </p:nvSpPr>
        <p:spPr>
          <a:xfrm>
            <a:off x="0" y="0"/>
            <a:ext cx="10850162" cy="692696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РАСХОДЫ НА КУЛЬТУРУ </a:t>
            </a:r>
            <a:endParaRPr lang="ru-RU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10770382" y="-493"/>
            <a:ext cx="772318" cy="692696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11446936" y="-493"/>
            <a:ext cx="743477" cy="692696"/>
          </a:xfrm>
          <a:prstGeom prst="chevron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0169" y="1163545"/>
            <a:ext cx="113485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2000" dirty="0" smtClean="0"/>
              <a:t>Расходы по разделу </a:t>
            </a:r>
            <a:r>
              <a:rPr lang="ru-RU" sz="2000" dirty="0" smtClean="0"/>
              <a:t>«Развитие культуры» </a:t>
            </a:r>
            <a:r>
              <a:rPr lang="ru-RU" sz="2000" dirty="0" smtClean="0"/>
              <a:t>планируются в рамках подпрограмм муниципальной программы «Развитие культуры МО «Баяндаевский район» на </a:t>
            </a:r>
            <a:r>
              <a:rPr lang="ru-RU" sz="2000" dirty="0" smtClean="0"/>
              <a:t>2024-2030 </a:t>
            </a:r>
            <a:r>
              <a:rPr lang="ru-RU" sz="2000" dirty="0" smtClean="0"/>
              <a:t>годы»  </a:t>
            </a:r>
            <a:endParaRPr lang="ru-RU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10586513" y="2132856"/>
            <a:ext cx="1140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</a:t>
            </a:r>
            <a:r>
              <a:rPr lang="ru-RU" dirty="0" smtClean="0"/>
              <a:t>ыс. руб.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21" y="15585"/>
            <a:ext cx="2566814" cy="1163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719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743931"/>
              </p:ext>
            </p:extLst>
          </p:nvPr>
        </p:nvGraphicFramePr>
        <p:xfrm>
          <a:off x="230436" y="2097464"/>
          <a:ext cx="11809311" cy="3505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36978"/>
                <a:gridCol w="1440160"/>
                <a:gridCol w="1368152"/>
                <a:gridCol w="1264021"/>
              </a:tblGrid>
              <a:tr h="370840">
                <a:tc rowSpan="2"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r>
                        <a:rPr lang="ru-RU" baseline="0" dirty="0" smtClean="0"/>
                        <a:t> основных мероприятий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Объем финансирования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2024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год</a:t>
                      </a:r>
                      <a:endParaRPr lang="ru-RU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2025 </a:t>
                      </a:r>
                      <a:r>
                        <a:rPr lang="ru-RU" dirty="0" smtClean="0"/>
                        <a:t>год</a:t>
                      </a:r>
                      <a:endParaRPr lang="ru-RU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2026 </a:t>
                      </a:r>
                      <a:r>
                        <a:rPr lang="ru-RU" dirty="0" smtClean="0"/>
                        <a:t>год</a:t>
                      </a:r>
                      <a:endParaRPr lang="ru-RU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«Выплата пенсии за выслугу лет гражданам, замещавшим должности муниципальной службы Баяндаевского района»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5 445,2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5 449,1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5 590,1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«Обеспечение деятельности по предоставлению мер социальной поддержки многодетными и малоимущим</a:t>
                      </a:r>
                      <a:r>
                        <a:rPr lang="ru-RU" baseline="0" dirty="0" smtClean="0"/>
                        <a:t> семьям»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7 813,5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7 813,5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7 813,5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«Улучшение жилищных условий молодых семей»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900,0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</a:t>
                      </a:r>
                      <a:r>
                        <a:rPr lang="ru-RU" baseline="0" dirty="0" smtClean="0"/>
                        <a:t> по основным мероприятиям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14 158,7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14 162,6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14 303,6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Другие вопросы в области социальной политики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250,0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250,0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250,0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 по</a:t>
                      </a:r>
                      <a:r>
                        <a:rPr lang="ru-RU" baseline="0" dirty="0" smtClean="0"/>
                        <a:t> разделу «Социальная политика»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14 </a:t>
                      </a:r>
                      <a:r>
                        <a:rPr lang="ru-RU" dirty="0" smtClean="0"/>
                        <a:t>408,7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14 </a:t>
                      </a:r>
                      <a:r>
                        <a:rPr lang="ru-RU" dirty="0" smtClean="0"/>
                        <a:t>412,6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14 </a:t>
                      </a:r>
                      <a:r>
                        <a:rPr lang="ru-RU" dirty="0" smtClean="0"/>
                        <a:t>553,6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ятиугольник 5"/>
          <p:cNvSpPr/>
          <p:nvPr/>
        </p:nvSpPr>
        <p:spPr>
          <a:xfrm>
            <a:off x="0" y="0"/>
            <a:ext cx="10850162" cy="692696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РАСХОДЫ НА СОЦИАЛЬНУЮ ПОЛИТИКУ</a:t>
            </a:r>
            <a:endParaRPr lang="ru-RU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10770382" y="-493"/>
            <a:ext cx="772318" cy="692696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11446936" y="-493"/>
            <a:ext cx="743477" cy="692696"/>
          </a:xfrm>
          <a:prstGeom prst="chevron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54646" y="742705"/>
            <a:ext cx="110580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2000" dirty="0" smtClean="0"/>
              <a:t>Расходы по разделу «</a:t>
            </a:r>
            <a:r>
              <a:rPr lang="ru-RU" sz="2000" dirty="0"/>
              <a:t>С</a:t>
            </a:r>
            <a:r>
              <a:rPr lang="ru-RU" sz="2000" dirty="0" smtClean="0"/>
              <a:t>оциальная политика» планируются в рамках муниципальных программ «Социальная поддержка населения Баяндаевского района на </a:t>
            </a:r>
            <a:r>
              <a:rPr lang="ru-RU" sz="2000" dirty="0" smtClean="0"/>
              <a:t>2024-2030 </a:t>
            </a:r>
            <a:r>
              <a:rPr lang="ru-RU" sz="2000" dirty="0" smtClean="0"/>
              <a:t>годы», «Молодым семьям – доступное жилье на </a:t>
            </a:r>
            <a:r>
              <a:rPr lang="ru-RU" sz="2000" dirty="0" smtClean="0"/>
              <a:t>2024-2030 </a:t>
            </a:r>
            <a:r>
              <a:rPr lang="ru-RU" sz="2000" dirty="0" smtClean="0"/>
              <a:t>годы»  </a:t>
            </a:r>
            <a:endParaRPr lang="ru-RU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10972672" y="1728132"/>
            <a:ext cx="1140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</a:t>
            </a:r>
            <a:r>
              <a:rPr lang="ru-RU" dirty="0" smtClean="0"/>
              <a:t>ыс. руб.</a:t>
            </a:r>
            <a:endParaRPr lang="ru-RU" dirty="0"/>
          </a:p>
        </p:txBody>
      </p:sp>
      <p:sp>
        <p:nvSpPr>
          <p:cNvPr id="3" name="AutoShape 4" descr="https://zvezdagazeta.ru/wp-content/uploads/2022/03/kultura-1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3" name="Picture 5" descr="C:\Users\Petr\Downloads\safety-3502287_192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1949" y="-495"/>
            <a:ext cx="2088232" cy="11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820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870" y="188640"/>
            <a:ext cx="113564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000" dirty="0" smtClean="0"/>
              <a:t>Бюджет муниципального образования формируется в программном формате. Информация о бюджетных ассигнованиях а </a:t>
            </a:r>
            <a:r>
              <a:rPr lang="ru-RU" sz="2000" dirty="0" smtClean="0"/>
              <a:t>2024-2026 </a:t>
            </a:r>
            <a:r>
              <a:rPr lang="ru-RU" sz="2000" dirty="0" smtClean="0"/>
              <a:t>годах, отраженных в бюджете, </a:t>
            </a:r>
            <a:r>
              <a:rPr lang="ru-RU" sz="2000" dirty="0" smtClean="0"/>
              <a:t>в разрезе </a:t>
            </a:r>
            <a:r>
              <a:rPr lang="ru-RU" sz="2000" dirty="0" smtClean="0"/>
              <a:t>муниципальных программ и непрограммных расходах представлена в таблице: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278782" y="1194661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Перечень муниципальных программ </a:t>
            </a:r>
          </a:p>
          <a:p>
            <a:pPr algn="ctr"/>
            <a:r>
              <a:rPr lang="ru-RU" sz="2000" dirty="0" smtClean="0"/>
              <a:t>на </a:t>
            </a:r>
            <a:r>
              <a:rPr lang="ru-RU" sz="2000" dirty="0" smtClean="0"/>
              <a:t>2024 </a:t>
            </a:r>
            <a:r>
              <a:rPr lang="ru-RU" sz="2000" dirty="0" smtClean="0"/>
              <a:t>год и плановый период </a:t>
            </a:r>
            <a:r>
              <a:rPr lang="ru-RU" sz="2000" dirty="0" smtClean="0"/>
              <a:t>2025 </a:t>
            </a:r>
            <a:r>
              <a:rPr lang="ru-RU" sz="2000" dirty="0" smtClean="0"/>
              <a:t>и </a:t>
            </a:r>
            <a:r>
              <a:rPr lang="ru-RU" sz="2000" dirty="0" smtClean="0"/>
              <a:t>2026 </a:t>
            </a:r>
            <a:r>
              <a:rPr lang="ru-RU" sz="2000" dirty="0" smtClean="0"/>
              <a:t>годов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239827"/>
              </p:ext>
            </p:extLst>
          </p:nvPr>
        </p:nvGraphicFramePr>
        <p:xfrm>
          <a:off x="201408" y="2378736"/>
          <a:ext cx="11761329" cy="312232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32049"/>
                <a:gridCol w="7127980"/>
                <a:gridCol w="1342590"/>
                <a:gridCol w="1417178"/>
                <a:gridCol w="1441532"/>
              </a:tblGrid>
              <a:tr h="23466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</a:rPr>
                        <a:t>Наименование муниципальной программы</a:t>
                      </a:r>
                      <a:endParaRPr lang="ru-RU" sz="2000" b="0" i="0" u="none" strike="noStrike" dirty="0">
                        <a:solidFill>
                          <a:schemeClr val="tx1">
                            <a:lumMod val="8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 smtClean="0">
                          <a:effectLst/>
                        </a:rPr>
                        <a:t>2024 </a:t>
                      </a:r>
                      <a:r>
                        <a:rPr lang="ru-RU" sz="2000" u="none" strike="noStrike" dirty="0">
                          <a:effectLst/>
                        </a:rPr>
                        <a:t>год</a:t>
                      </a:r>
                      <a:endParaRPr lang="ru-RU" sz="2000" b="0" i="0" u="none" strike="noStrike" dirty="0">
                        <a:solidFill>
                          <a:schemeClr val="tx1">
                            <a:lumMod val="8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 smtClean="0">
                          <a:effectLst/>
                        </a:rPr>
                        <a:t>2025 </a:t>
                      </a:r>
                      <a:r>
                        <a:rPr lang="ru-RU" sz="2000" u="none" strike="noStrike" dirty="0">
                          <a:effectLst/>
                        </a:rPr>
                        <a:t>год</a:t>
                      </a:r>
                      <a:endParaRPr lang="ru-RU" sz="2000" b="0" i="0" u="none" strike="noStrike" dirty="0">
                        <a:solidFill>
                          <a:schemeClr val="tx1">
                            <a:lumMod val="8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 smtClean="0">
                          <a:effectLst/>
                        </a:rPr>
                        <a:t>2026 </a:t>
                      </a:r>
                      <a:r>
                        <a:rPr lang="ru-RU" sz="2000" u="none" strike="noStrike" dirty="0">
                          <a:effectLst/>
                        </a:rPr>
                        <a:t>год</a:t>
                      </a:r>
                      <a:endParaRPr lang="ru-RU" sz="2000" b="0" i="0" u="none" strike="noStrike" dirty="0">
                        <a:solidFill>
                          <a:schemeClr val="tx1">
                            <a:lumMod val="8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12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1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dirty="0" smtClean="0">
                          <a:effectLst/>
                        </a:rPr>
                        <a:t>"</a:t>
                      </a:r>
                      <a:r>
                        <a:rPr lang="ru-RU" sz="1800" u="none" strike="noStrike" dirty="0" smtClean="0">
                          <a:effectLst/>
                        </a:rPr>
                        <a:t>Развитие образования в МО "Баяндаевский район" на </a:t>
                      </a:r>
                      <a:r>
                        <a:rPr lang="ru-RU" sz="1800" u="none" strike="noStrike" dirty="0" smtClean="0">
                          <a:effectLst/>
                        </a:rPr>
                        <a:t>2024-2030 </a:t>
                      </a:r>
                      <a:r>
                        <a:rPr lang="ru-RU" sz="1800" u="none" strike="noStrike" dirty="0" smtClean="0">
                          <a:effectLst/>
                        </a:rPr>
                        <a:t>годы"</a:t>
                      </a:r>
                      <a:endParaRPr lang="ru-RU" sz="1800" b="0" i="0" u="none" strike="noStrike" dirty="0">
                        <a:solidFill>
                          <a:schemeClr val="tx1">
                            <a:lumMod val="8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617 335,2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565 399,3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575 179,4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612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2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dirty="0" smtClean="0">
                          <a:effectLst/>
                        </a:rPr>
                        <a:t>"</a:t>
                      </a:r>
                      <a:r>
                        <a:rPr lang="ru-RU" sz="1800" u="none" strike="noStrike" dirty="0" smtClean="0">
                          <a:effectLst/>
                        </a:rPr>
                        <a:t>Поддержка и развитие физической культуры и спорта в МО "Баяндаевский район" на </a:t>
                      </a:r>
                      <a:r>
                        <a:rPr lang="ru-RU" sz="1800" u="none" strike="noStrike" dirty="0" smtClean="0">
                          <a:effectLst/>
                        </a:rPr>
                        <a:t>2024-2030 </a:t>
                      </a:r>
                      <a:r>
                        <a:rPr lang="ru-RU" sz="1800" u="none" strike="noStrike" dirty="0" smtClean="0">
                          <a:effectLst/>
                        </a:rPr>
                        <a:t>годы"</a:t>
                      </a:r>
                      <a:endParaRPr lang="ru-RU" sz="1800" b="0" i="0" u="none" strike="noStrike" dirty="0" smtClean="0">
                        <a:solidFill>
                          <a:schemeClr val="tx1">
                            <a:lumMod val="8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1 600,0</a:t>
                      </a:r>
                      <a:endParaRPr lang="ru-RU" sz="18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1 553,2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1 512,0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612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"</a:t>
                      </a: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Развитие культуры в МО "Баяндаевский район" на </a:t>
                      </a: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2024-2030 </a:t>
                      </a: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годы"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44 899,6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35 349,5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32 018,7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612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4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 smtClean="0">
                          <a:effectLst/>
                        </a:rPr>
                        <a:t>"</a:t>
                      </a:r>
                      <a:r>
                        <a:rPr lang="ru-RU" sz="1800" u="none" strike="noStrike" dirty="0">
                          <a:effectLst/>
                        </a:rPr>
                        <a:t>Профилактика </a:t>
                      </a:r>
                      <a:r>
                        <a:rPr lang="ru-RU" sz="1800" u="none" strike="noStrike" dirty="0" smtClean="0">
                          <a:effectLst/>
                        </a:rPr>
                        <a:t>социально-значимых заболеваний на </a:t>
                      </a:r>
                      <a:r>
                        <a:rPr lang="ru-RU" sz="1800" u="none" strike="noStrike" dirty="0" smtClean="0">
                          <a:effectLst/>
                        </a:rPr>
                        <a:t>2024-2030 </a:t>
                      </a:r>
                      <a:r>
                        <a:rPr lang="ru-RU" sz="1800" u="none" strike="noStrike" dirty="0">
                          <a:effectLst/>
                        </a:rPr>
                        <a:t>годы"</a:t>
                      </a:r>
                      <a:endParaRPr lang="ru-RU" sz="1800" b="0" i="0" u="none" strike="noStrike" dirty="0">
                        <a:solidFill>
                          <a:schemeClr val="tx1">
                            <a:lumMod val="8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90,0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90,0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90,0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60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5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 smtClean="0">
                          <a:effectLst/>
                        </a:rPr>
                        <a:t>"</a:t>
                      </a:r>
                      <a:r>
                        <a:rPr lang="ru-RU" sz="1800" u="none" strike="noStrike" dirty="0">
                          <a:effectLst/>
                        </a:rPr>
                        <a:t>Молодежная политика на </a:t>
                      </a:r>
                      <a:r>
                        <a:rPr lang="ru-RU" sz="1800" u="none" strike="noStrike" dirty="0" smtClean="0">
                          <a:effectLst/>
                        </a:rPr>
                        <a:t>2024-2030 </a:t>
                      </a:r>
                      <a:r>
                        <a:rPr lang="ru-RU" sz="1800" u="none" strike="noStrike" dirty="0">
                          <a:effectLst/>
                        </a:rPr>
                        <a:t>годы"</a:t>
                      </a:r>
                      <a:endParaRPr lang="ru-RU" sz="1800" b="0" i="0" u="none" strike="noStrike" dirty="0">
                        <a:solidFill>
                          <a:schemeClr val="tx1">
                            <a:lumMod val="8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120,0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210,0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190,0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74217" y="2035300"/>
            <a:ext cx="1140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</a:t>
            </a:r>
            <a:r>
              <a:rPr lang="ru-RU" dirty="0" smtClean="0"/>
              <a:t>ыс. руб.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592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095815"/>
              </p:ext>
            </p:extLst>
          </p:nvPr>
        </p:nvGraphicFramePr>
        <p:xfrm>
          <a:off x="118542" y="332656"/>
          <a:ext cx="11881320" cy="594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7560840"/>
                <a:gridCol w="1224136"/>
                <a:gridCol w="1368152"/>
                <a:gridCol w="1224136"/>
              </a:tblGrid>
              <a:tr h="370840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Наименование муниципальной программы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2024 </a:t>
                      </a:r>
                      <a:r>
                        <a:rPr lang="ru-RU" sz="2000" dirty="0" smtClean="0"/>
                        <a:t>год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2025 </a:t>
                      </a:r>
                      <a:r>
                        <a:rPr lang="ru-RU" sz="2000" dirty="0" smtClean="0"/>
                        <a:t>год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2026 </a:t>
                      </a:r>
                      <a:r>
                        <a:rPr lang="ru-RU" sz="2000" dirty="0" smtClean="0"/>
                        <a:t>год</a:t>
                      </a:r>
                      <a:endParaRPr lang="ru-RU" sz="2000" dirty="0"/>
                    </a:p>
                  </a:txBody>
                  <a:tcPr/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"</a:t>
                      </a:r>
                      <a:r>
                        <a:rPr lang="ru-RU" dirty="0" smtClean="0"/>
                        <a:t>Социальная поддержка населения Баяндаевского района на </a:t>
                      </a:r>
                      <a:r>
                        <a:rPr lang="ru-RU" dirty="0" smtClean="0"/>
                        <a:t>2024-2030 </a:t>
                      </a:r>
                      <a:r>
                        <a:rPr lang="ru-RU" dirty="0" smtClean="0"/>
                        <a:t>годы"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13 508,7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13 512,6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13 653,6</a:t>
                      </a:r>
                      <a:endParaRPr lang="ru-RU" dirty="0"/>
                    </a:p>
                  </a:txBody>
                  <a:tcPr anchor="ctr"/>
                </a:tc>
              </a:tr>
              <a:tr h="7560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"</a:t>
                      </a:r>
                      <a:r>
                        <a:rPr lang="ru-RU" dirty="0" smtClean="0"/>
                        <a:t>Энергосбережение и повышение энергетической эффективности в МО "Баяндаевский район" на </a:t>
                      </a:r>
                      <a:r>
                        <a:rPr lang="ru-RU" dirty="0" smtClean="0"/>
                        <a:t>2024-2030 </a:t>
                      </a:r>
                      <a:r>
                        <a:rPr lang="ru-RU" dirty="0" smtClean="0"/>
                        <a:t>годы"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950,0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900,0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900,0</a:t>
                      </a:r>
                      <a:endParaRPr lang="ru-RU" dirty="0"/>
                    </a:p>
                  </a:txBody>
                  <a:tcPr anchor="ctr"/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"</a:t>
                      </a:r>
                      <a:r>
                        <a:rPr lang="ru-RU" dirty="0" smtClean="0"/>
                        <a:t>Молодым семьям - доступное жилье на </a:t>
                      </a:r>
                      <a:r>
                        <a:rPr lang="ru-RU" dirty="0" smtClean="0"/>
                        <a:t>2024-2030 </a:t>
                      </a:r>
                      <a:r>
                        <a:rPr lang="ru-RU" dirty="0" smtClean="0"/>
                        <a:t>годы"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900,0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900,0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900,0</a:t>
                      </a:r>
                      <a:endParaRPr lang="ru-RU" dirty="0"/>
                    </a:p>
                  </a:txBody>
                  <a:tcPr anchor="ctr"/>
                </a:tc>
              </a:tr>
              <a:tr h="8280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"</a:t>
                      </a:r>
                      <a:r>
                        <a:rPr lang="ru-RU" dirty="0" smtClean="0"/>
                        <a:t>Комплексное развитие сельских территорий МО "Баяндаевский район" на </a:t>
                      </a:r>
                      <a:r>
                        <a:rPr lang="ru-RU" dirty="0" smtClean="0"/>
                        <a:t>2024-2030 </a:t>
                      </a:r>
                      <a:r>
                        <a:rPr lang="ru-RU" dirty="0" smtClean="0"/>
                        <a:t>годы"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927,6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977,6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977,6</a:t>
                      </a:r>
                      <a:endParaRPr lang="ru-RU" dirty="0"/>
                    </a:p>
                  </a:txBody>
                  <a:tcPr anchor="ctr"/>
                </a:tc>
              </a:tr>
              <a:tr h="8280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"</a:t>
                      </a:r>
                      <a:r>
                        <a:rPr lang="ru-RU" dirty="0" smtClean="0"/>
                        <a:t>Повышение безопасности дорожного движения в МО "Баяндаевский район" на </a:t>
                      </a:r>
                      <a:r>
                        <a:rPr lang="ru-RU" dirty="0" smtClean="0"/>
                        <a:t>2024-2030 </a:t>
                      </a:r>
                      <a:r>
                        <a:rPr lang="ru-RU" dirty="0" smtClean="0"/>
                        <a:t>годы "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493,5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507,5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524,2</a:t>
                      </a:r>
                      <a:endParaRPr lang="ru-RU" dirty="0"/>
                    </a:p>
                  </a:txBody>
                  <a:tcPr anchor="ctr"/>
                </a:tc>
              </a:tr>
              <a:tr h="8280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"</a:t>
                      </a:r>
                      <a:r>
                        <a:rPr lang="ru-RU" dirty="0" smtClean="0"/>
                        <a:t>Охрана окружающей среды в МО "Баяндаевский район" на </a:t>
                      </a:r>
                      <a:r>
                        <a:rPr lang="ru-RU" dirty="0" smtClean="0"/>
                        <a:t>2024-2030 </a:t>
                      </a:r>
                      <a:r>
                        <a:rPr lang="ru-RU" dirty="0" smtClean="0"/>
                        <a:t>годы"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300,0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7 064,4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185,0</a:t>
                      </a:r>
                      <a:endParaRPr lang="ru-RU" dirty="0"/>
                    </a:p>
                  </a:txBody>
                  <a:tcPr anchor="ctr"/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"Профилактика правонарушений и социального сиротства в Баяндаевском районе" на </a:t>
                      </a:r>
                      <a:r>
                        <a:rPr lang="ru-RU" dirty="0" smtClean="0"/>
                        <a:t>2024-2030 </a:t>
                      </a:r>
                      <a:r>
                        <a:rPr lang="ru-RU" dirty="0" smtClean="0"/>
                        <a:t>годы"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61,0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61,0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957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749441"/>
              </p:ext>
            </p:extLst>
          </p:nvPr>
        </p:nvGraphicFramePr>
        <p:xfrm>
          <a:off x="190550" y="260648"/>
          <a:ext cx="11809312" cy="3668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6798"/>
                <a:gridCol w="7406090"/>
                <a:gridCol w="1296144"/>
                <a:gridCol w="1296144"/>
                <a:gridCol w="1224136"/>
              </a:tblGrid>
              <a:tr h="370840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Наименование муниципальной программы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2023 год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2024 год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2025 год</a:t>
                      </a:r>
                      <a:endParaRPr lang="ru-RU" sz="2000" dirty="0"/>
                    </a:p>
                  </a:txBody>
                  <a:tcPr/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"</a:t>
                      </a:r>
                      <a:r>
                        <a:rPr lang="ru-RU" dirty="0" smtClean="0"/>
                        <a:t>Профилактика терроризма и экстремизма на территории МО "Баяндаевский район" на </a:t>
                      </a:r>
                      <a:r>
                        <a:rPr lang="ru-RU" dirty="0" smtClean="0"/>
                        <a:t>2024-2030 </a:t>
                      </a:r>
                      <a:r>
                        <a:rPr lang="ru-RU" dirty="0" smtClean="0"/>
                        <a:t>годы"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272,8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272,8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272,8</a:t>
                      </a:r>
                      <a:endParaRPr lang="ru-RU" dirty="0"/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"</a:t>
                      </a:r>
                      <a:r>
                        <a:rPr lang="ru-RU" dirty="0" smtClean="0"/>
                        <a:t>Управление муниципальными финансами в МО "Баяндаевский район" на 2023-2027 годы"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129 603,6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106 252,9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106 224,9</a:t>
                      </a:r>
                      <a:endParaRPr lang="ru-RU" dirty="0"/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"</a:t>
                      </a:r>
                      <a:r>
                        <a:rPr lang="ru-RU" dirty="0" smtClean="0"/>
                        <a:t>Совершенствование механизмов управления экономическим развитием" на </a:t>
                      </a:r>
                      <a:r>
                        <a:rPr lang="ru-RU" dirty="0" smtClean="0"/>
                        <a:t>2024-2030 </a:t>
                      </a:r>
                      <a:r>
                        <a:rPr lang="ru-RU" dirty="0" smtClean="0"/>
                        <a:t>годы"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102 </a:t>
                      </a:r>
                      <a:r>
                        <a:rPr lang="ru-RU" baseline="0" dirty="0" smtClean="0"/>
                        <a:t>725,9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69 709,9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65 937,5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Итого по муниципальным программам</a:t>
                      </a:r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913 826,9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802 760,7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798 626,7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Непрограммные расходы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</a:t>
                      </a:r>
                      <a:r>
                        <a:rPr lang="ru-RU" baseline="0" dirty="0" smtClean="0"/>
                        <a:t> 492,5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 </a:t>
                      </a:r>
                      <a:r>
                        <a:rPr lang="ru-RU" dirty="0" smtClean="0"/>
                        <a:t>863,2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 </a:t>
                      </a:r>
                      <a:r>
                        <a:rPr lang="ru-RU" dirty="0" smtClean="0"/>
                        <a:t>312,5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923 319,4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810 623,9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805 939,2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816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4715" y="4443300"/>
            <a:ext cx="42049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КОНТАКТНАЯ ИНФОРМАЦИЯ 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306438" y="1757635"/>
            <a:ext cx="9649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Материал подготовлен Финансовым управлением </a:t>
            </a:r>
          </a:p>
          <a:p>
            <a:pPr algn="ctr"/>
            <a:r>
              <a:rPr lang="ru-RU" sz="2400" dirty="0" smtClean="0"/>
              <a:t>администрации МО «Баяндаевский район»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234666" y="5030934"/>
            <a:ext cx="9865096" cy="92333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Иркутская область, </a:t>
            </a:r>
          </a:p>
          <a:p>
            <a:r>
              <a:rPr lang="ru-RU" dirty="0" smtClean="0"/>
              <a:t>Баяндаевский район, </a:t>
            </a:r>
          </a:p>
          <a:p>
            <a:r>
              <a:rPr lang="ru-RU" dirty="0" smtClean="0"/>
              <a:t>с. Баяндай, ул. Бутунаева, 2.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279636" y="5569962"/>
            <a:ext cx="385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8(39537) 9-12-41,</a:t>
            </a:r>
            <a:r>
              <a:rPr lang="en-US" dirty="0" smtClean="0"/>
              <a:t> </a:t>
            </a:r>
            <a:r>
              <a:rPr lang="en-US" dirty="0" smtClean="0"/>
              <a:t>fin40@g</a:t>
            </a:r>
            <a:r>
              <a:rPr lang="en-US" dirty="0" smtClean="0"/>
              <a:t>ovirk</a:t>
            </a:r>
            <a:r>
              <a:rPr lang="en-US" dirty="0" smtClean="0"/>
              <a:t>.ru</a:t>
            </a:r>
            <a:endParaRPr lang="ru-RU" dirty="0"/>
          </a:p>
        </p:txBody>
      </p:sp>
      <p:pic>
        <p:nvPicPr>
          <p:cNvPr id="1028" name="Picture 4" descr="https://static.tildacdn.com/tild3866-6466-4137-a363-613835633236/telefoon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45807" y="5548586"/>
            <a:ext cx="433829" cy="32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243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8582" y="1124744"/>
            <a:ext cx="11233248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spcAft>
                <a:spcPts val="600"/>
              </a:spcAft>
            </a:pP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</a:rPr>
              <a:t>«Бюджет для граждан» – аналитический документ, разрабатываемый в целях предоставления гражданам актуальной информации о бюджете муниципального образования «Баяндаевский район» в формате, доступном для широкого круга пользователей.  </a:t>
            </a:r>
          </a:p>
          <a:p>
            <a:pPr indent="457200" algn="just"/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</a:rPr>
              <a:t> В представленной информации отражены основные положения бюджета муниципального образования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</a:rPr>
              <a:t>«Баяндаевский район» на предстоящий 2024 год и на плановый период 2025 и 2026 годов.</a:t>
            </a:r>
          </a:p>
        </p:txBody>
      </p:sp>
      <p:sp>
        <p:nvSpPr>
          <p:cNvPr id="7" name="Пятиугольник 6"/>
          <p:cNvSpPr/>
          <p:nvPr/>
        </p:nvSpPr>
        <p:spPr>
          <a:xfrm>
            <a:off x="0" y="0"/>
            <a:ext cx="10850162" cy="692696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ЧТО ТАКОЕ «БЮДЖЕТ ДЛЯ ГРАЖДАН» ?</a:t>
            </a:r>
            <a:endParaRPr lang="ru-RU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11446936" y="-493"/>
            <a:ext cx="743477" cy="692696"/>
          </a:xfrm>
          <a:prstGeom prst="chevron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10770382" y="-493"/>
            <a:ext cx="772318" cy="692696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96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580651" y="3225551"/>
            <a:ext cx="10962050" cy="3108543"/>
          </a:xfrm>
          <a:prstGeom prst="rect">
            <a:avLst/>
          </a:prstGeom>
          <a:ln w="9525"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ru-RU" sz="2800" i="1" u="sng" dirty="0" smtClean="0">
                <a:solidFill>
                  <a:schemeClr val="tx1">
                    <a:lumMod val="95000"/>
                  </a:schemeClr>
                </a:solidFill>
              </a:rPr>
              <a:t>Задачи:</a:t>
            </a:r>
            <a:r>
              <a:rPr lang="ru-RU" sz="2400" u="sng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 marL="342900" indent="-342900" algn="just">
              <a:buFontTx/>
              <a:buChar char="-"/>
            </a:pP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</a:rPr>
              <a:t>Систематизация 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</a:rPr>
              <a:t>характеристик бюджета;</a:t>
            </a:r>
          </a:p>
          <a:p>
            <a:pPr marL="342900" indent="-342900" algn="just">
              <a:buFontTx/>
              <a:buChar char="-"/>
            </a:pPr>
            <a:r>
              <a:rPr lang="ru-RU" sz="2400" dirty="0">
                <a:solidFill>
                  <a:schemeClr val="tx1">
                    <a:lumMod val="95000"/>
                  </a:schemeClr>
                </a:solidFill>
              </a:rPr>
              <a:t>Привлечение внимания к формированию и расходованию общественных финансов;</a:t>
            </a:r>
          </a:p>
          <a:p>
            <a:pPr marL="342900" indent="-342900" algn="just">
              <a:buFontTx/>
              <a:buChar char="-"/>
            </a:pPr>
            <a:r>
              <a:rPr lang="ru-RU" sz="2400" dirty="0">
                <a:solidFill>
                  <a:schemeClr val="tx1">
                    <a:lumMod val="95000"/>
                  </a:schemeClr>
                </a:solidFill>
              </a:rPr>
              <a:t>Расширение участия граждан в процессе принятия решений в бюджетной сфере;</a:t>
            </a:r>
          </a:p>
          <a:p>
            <a:pPr marL="342900" indent="-342900" algn="just">
              <a:buFontTx/>
              <a:buChar char="-"/>
            </a:pPr>
            <a:r>
              <a:rPr lang="ru-RU" sz="2400" dirty="0">
                <a:solidFill>
                  <a:schemeClr val="tx1">
                    <a:lumMod val="95000"/>
                  </a:schemeClr>
                </a:solidFill>
              </a:rPr>
              <a:t>Повышение уровня финансово-правовых знаний и общей гражданской активности населения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0651" y="908720"/>
            <a:ext cx="109620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u="sng" dirty="0" smtClean="0">
                <a:solidFill>
                  <a:schemeClr val="tx1">
                    <a:lumMod val="95000"/>
                  </a:schemeClr>
                </a:solidFill>
              </a:rPr>
              <a:t>Цели: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</a:rPr>
              <a:t>Повышение финансовой грамотности;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</a:rPr>
              <a:t>Раскрытие информации о бюджете муниципального района и деятельности органов власти;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</a:rPr>
              <a:t>Расширение возможностей взаимодействия органов власти и граждан  </a:t>
            </a:r>
            <a:endParaRPr lang="ru-RU" sz="24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0" y="0"/>
            <a:ext cx="10850162" cy="692696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ЧТО ТАКОЕ «БЮДЖЕТ ДЛЯ ГРАЖДАН» ?</a:t>
            </a:r>
            <a:endParaRPr lang="ru-RU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Нашивка 11"/>
          <p:cNvSpPr/>
          <p:nvPr/>
        </p:nvSpPr>
        <p:spPr>
          <a:xfrm>
            <a:off x="10770382" y="-493"/>
            <a:ext cx="772318" cy="692696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11446936" y="-493"/>
            <a:ext cx="743477" cy="692696"/>
          </a:xfrm>
          <a:prstGeom prst="chevron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71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9173" y="764704"/>
            <a:ext cx="112506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400" dirty="0" smtClean="0"/>
              <a:t>Бюджет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 indent="457200" algn="just"/>
            <a:endParaRPr lang="ru-RU" sz="2400" dirty="0" smtClean="0"/>
          </a:p>
          <a:p>
            <a:pPr indent="457200" algn="just"/>
            <a:r>
              <a:rPr lang="ru-RU" sz="2400" dirty="0" smtClean="0"/>
              <a:t>Важнейшие части бюджета – это его доходная и расходная часть: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2599" y="2980695"/>
            <a:ext cx="4732564" cy="1200329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Доходы – </a:t>
            </a:r>
          </a:p>
          <a:p>
            <a:pPr algn="ctr"/>
            <a:r>
              <a:rPr lang="ru-RU" sz="2400" dirty="0" smtClean="0"/>
              <a:t>поступающие в бюджет денежные средства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412015" y="2980695"/>
            <a:ext cx="4943917" cy="2677656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Расходы – </a:t>
            </a:r>
          </a:p>
          <a:p>
            <a:pPr algn="ctr"/>
            <a:r>
              <a:rPr lang="ru-RU" sz="2400" dirty="0" smtClean="0"/>
              <a:t>выплачиваемые из бюджета денежные средства, направляемые на финансовое обеспечение задач и функций государственного и местного самоуправления</a:t>
            </a:r>
            <a:endParaRPr lang="ru-RU" sz="2400" dirty="0"/>
          </a:p>
        </p:txBody>
      </p:sp>
      <p:pic>
        <p:nvPicPr>
          <p:cNvPr id="1026" name="Picture 2" descr="https://i.pinimg.com/originals/4a/ed/f3/4aedf3d8e58961b4367b3b8f7b32eae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99" y="4437112"/>
            <a:ext cx="2681493" cy="2079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ятиугольник 10"/>
          <p:cNvSpPr/>
          <p:nvPr/>
        </p:nvSpPr>
        <p:spPr>
          <a:xfrm>
            <a:off x="0" y="0"/>
            <a:ext cx="10850162" cy="692696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ПОНЯТИЕ БЮДЖЕТА</a:t>
            </a:r>
            <a:endParaRPr lang="ru-RU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Нашивка 11"/>
          <p:cNvSpPr/>
          <p:nvPr/>
        </p:nvSpPr>
        <p:spPr>
          <a:xfrm>
            <a:off x="10770382" y="-493"/>
            <a:ext cx="772318" cy="692696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11446936" y="-493"/>
            <a:ext cx="743477" cy="692696"/>
          </a:xfrm>
          <a:prstGeom prst="chevron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80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0590" y="980728"/>
            <a:ext cx="108685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</a:rPr>
              <a:t>Бюджетная политика включает в себя определение соотношения между доходной и расходной частями бюджета. Здесь возможны три варианта:</a:t>
            </a:r>
            <a:endParaRPr lang="ru-RU" sz="2400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622" y="3139877"/>
            <a:ext cx="2737766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602" y="3139877"/>
            <a:ext cx="2736304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3518" y="3139877"/>
            <a:ext cx="2736304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68462" y="2640896"/>
            <a:ext cx="3997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1">
                    <a:lumMod val="95000"/>
                  </a:schemeClr>
                </a:solidFill>
              </a:rPr>
              <a:t>Сбалансированность бюджета</a:t>
            </a:r>
            <a:endParaRPr lang="ru-RU" sz="20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51148" y="2627701"/>
            <a:ext cx="23781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tx1">
                    <a:lumMod val="95000"/>
                  </a:schemeClr>
                </a:solidFill>
              </a:rPr>
              <a:t>Дефицит бюджета</a:t>
            </a:r>
            <a:endParaRPr lang="ru-RU" sz="20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05650" y="2627701"/>
            <a:ext cx="25320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tx1">
                    <a:lumMod val="95000"/>
                  </a:schemeClr>
                </a:solidFill>
              </a:rPr>
              <a:t>Профицит бюджета</a:t>
            </a:r>
            <a:endParaRPr lang="ru-RU" sz="20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80015" y="5644728"/>
            <a:ext cx="24549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1">
                    <a:lumMod val="95000"/>
                  </a:schemeClr>
                </a:solidFill>
              </a:rPr>
              <a:t>Расходы = Доходы</a:t>
            </a:r>
            <a:endParaRPr lang="ru-RU" sz="20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003446" y="5644728"/>
            <a:ext cx="24156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1">
                    <a:lumMod val="95000"/>
                  </a:schemeClr>
                </a:solidFill>
              </a:rPr>
              <a:t>Расходы 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&lt;</a:t>
            </a:r>
            <a:r>
              <a:rPr lang="ru-RU" sz="2000" dirty="0" smtClean="0">
                <a:solidFill>
                  <a:schemeClr val="tx1">
                    <a:lumMod val="95000"/>
                  </a:schemeClr>
                </a:solidFill>
              </a:rPr>
              <a:t> Доходы</a:t>
            </a:r>
            <a:endParaRPr lang="ru-RU" sz="20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35973" y="5644728"/>
            <a:ext cx="24156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1">
                    <a:lumMod val="95000"/>
                  </a:schemeClr>
                </a:solidFill>
              </a:rPr>
              <a:t>Расходы 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&gt; </a:t>
            </a:r>
            <a:r>
              <a:rPr lang="ru-RU" sz="2000" dirty="0" smtClean="0">
                <a:solidFill>
                  <a:schemeClr val="tx1">
                    <a:lumMod val="95000"/>
                  </a:schemeClr>
                </a:solidFill>
              </a:rPr>
              <a:t>Доходы</a:t>
            </a:r>
            <a:endParaRPr lang="ru-RU" sz="20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8785" y="435717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906860" y="4354021"/>
            <a:ext cx="359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300900" y="3846019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9203425" y="472650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6792418" y="4723353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0955530" y="3792326"/>
            <a:ext cx="85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22" name="Пятиугольник 21"/>
          <p:cNvSpPr/>
          <p:nvPr/>
        </p:nvSpPr>
        <p:spPr>
          <a:xfrm>
            <a:off x="0" y="0"/>
            <a:ext cx="10850162" cy="692696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ПОНЯТИЕ БЮДЖЕТА</a:t>
            </a:r>
            <a:endParaRPr lang="ru-RU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Нашивка 22"/>
          <p:cNvSpPr/>
          <p:nvPr/>
        </p:nvSpPr>
        <p:spPr>
          <a:xfrm>
            <a:off x="10770382" y="-493"/>
            <a:ext cx="772318" cy="692696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" name="Нашивка 23"/>
          <p:cNvSpPr/>
          <p:nvPr/>
        </p:nvSpPr>
        <p:spPr>
          <a:xfrm>
            <a:off x="11446936" y="-493"/>
            <a:ext cx="743477" cy="692696"/>
          </a:xfrm>
          <a:prstGeom prst="chevron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67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2598" y="980726"/>
            <a:ext cx="108858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000" dirty="0" smtClean="0"/>
              <a:t>Бюджетная система Российской Федерации – основанная на экономических отношениях  и государственном устройстве РФ, регулируемая законодательством РФ совокупность федерального бюджета, бюджетов субъектов РФ, местных бюджетов и бюджетов государственных внебюджетных фондов. 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456992" y="2708920"/>
            <a:ext cx="9217025" cy="677108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ФЕДЕРАЛЬНЫЙ УРОВЕНЬ</a:t>
            </a:r>
          </a:p>
          <a:p>
            <a:r>
              <a:rPr lang="ru-RU" dirty="0" smtClean="0"/>
              <a:t>Федеральный бюджет и бюджеты государственных внебюджетных фондов РФ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88011" y="3861048"/>
            <a:ext cx="9217025" cy="954107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РЕГИОНАЛЬНЫЙ УРОВЕНЬ</a:t>
            </a:r>
          </a:p>
          <a:p>
            <a:pPr algn="ctr"/>
            <a:r>
              <a:rPr lang="ru-RU" dirty="0" smtClean="0"/>
              <a:t>Бюджеты субъектов РФ и бюджеты территориальных государственных внебюджетных фондов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522697" y="5301208"/>
            <a:ext cx="9217025" cy="677108"/>
          </a:xfrm>
          <a:prstGeom prst="rect">
            <a:avLst/>
          </a:prstGeom>
          <a:noFill/>
          <a:ln w="38100">
            <a:solidFill>
              <a:schemeClr val="tx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МУНИЦИПАЛЬНЫЙ УРОВЕНЬ</a:t>
            </a:r>
          </a:p>
          <a:p>
            <a:pPr algn="ctr"/>
            <a:r>
              <a:rPr lang="ru-RU" dirty="0" smtClean="0"/>
              <a:t>Местные бюджеты </a:t>
            </a:r>
            <a:endParaRPr lang="ru-RU" dirty="0"/>
          </a:p>
        </p:txBody>
      </p:sp>
      <p:sp>
        <p:nvSpPr>
          <p:cNvPr id="10" name="Пятиугольник 9"/>
          <p:cNvSpPr/>
          <p:nvPr/>
        </p:nvSpPr>
        <p:spPr>
          <a:xfrm>
            <a:off x="0" y="0"/>
            <a:ext cx="10850162" cy="692696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БЮДЖЕТНАЯ СИСТЕМА</a:t>
            </a:r>
            <a:endParaRPr lang="ru-RU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Нашивка 10"/>
          <p:cNvSpPr/>
          <p:nvPr/>
        </p:nvSpPr>
        <p:spPr>
          <a:xfrm>
            <a:off x="10770382" y="-493"/>
            <a:ext cx="772318" cy="692696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Нашивка 11"/>
          <p:cNvSpPr/>
          <p:nvPr/>
        </p:nvSpPr>
        <p:spPr>
          <a:xfrm>
            <a:off x="11446936" y="-493"/>
            <a:ext cx="743477" cy="692696"/>
          </a:xfrm>
          <a:prstGeom prst="chevron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601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049655" y="1314933"/>
            <a:ext cx="9937104" cy="745915"/>
          </a:xfrm>
          <a:prstGeom prst="roundRect">
            <a:avLst/>
          </a:prstGeom>
          <a:noFill/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Составление проекта бюджета на очередной финансовый год и плановый период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(июль-октябрь)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54646" y="2348880"/>
            <a:ext cx="9936036" cy="648072"/>
          </a:xfrm>
          <a:prstGeom prst="roundRect">
            <a:avLst/>
          </a:prstGeom>
          <a:noFill/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Рассмотрение проекта бюджета и его утверждение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(ноябрь-декабрь)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54646" y="3501008"/>
            <a:ext cx="9936036" cy="720080"/>
          </a:xfrm>
          <a:prstGeom prst="round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Исполнение бюджета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(январь-декабрь)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54646" y="4797152"/>
            <a:ext cx="9936036" cy="576064"/>
          </a:xfrm>
          <a:prstGeom prst="roundRect">
            <a:avLst/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Отчетность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(январь-декабрь)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Выгнутая влево стрелка 5"/>
          <p:cNvSpPr/>
          <p:nvPr/>
        </p:nvSpPr>
        <p:spPr>
          <a:xfrm rot="170135">
            <a:off x="266976" y="1442141"/>
            <a:ext cx="754450" cy="1361722"/>
          </a:xfrm>
          <a:prstGeom prst="curvedRightArrow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право стрелка 6"/>
          <p:cNvSpPr/>
          <p:nvPr/>
        </p:nvSpPr>
        <p:spPr>
          <a:xfrm rot="21421758">
            <a:off x="11026347" y="2517207"/>
            <a:ext cx="788286" cy="1548172"/>
          </a:xfrm>
          <a:prstGeom prst="curvedLeftArrow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Выгнутая влево стрелка 7"/>
          <p:cNvSpPr/>
          <p:nvPr/>
        </p:nvSpPr>
        <p:spPr>
          <a:xfrm rot="327488">
            <a:off x="340047" y="3673679"/>
            <a:ext cx="648072" cy="1429717"/>
          </a:xfrm>
          <a:prstGeom prst="curvedRightArrow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ятиугольник 11"/>
          <p:cNvSpPr/>
          <p:nvPr/>
        </p:nvSpPr>
        <p:spPr>
          <a:xfrm>
            <a:off x="0" y="0"/>
            <a:ext cx="10850162" cy="692696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БЮДЖЕТНЫЙ ПРОЦЕСС</a:t>
            </a:r>
            <a:endParaRPr lang="ru-RU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10770382" y="-493"/>
            <a:ext cx="772318" cy="692696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Нашивка 13"/>
          <p:cNvSpPr/>
          <p:nvPr/>
        </p:nvSpPr>
        <p:spPr>
          <a:xfrm>
            <a:off x="11446936" y="-493"/>
            <a:ext cx="743477" cy="692696"/>
          </a:xfrm>
          <a:prstGeom prst="chevron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07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0590" y="1196752"/>
            <a:ext cx="108327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400" dirty="0" smtClean="0"/>
              <a:t>Формирование основных параметров районного бюджета на 2024 год и на плановый период 2025 и 2026 годов осуществлено в соответствии с требованиями действующего бюджетного и налогового законодательства с учетом планируемых с 2024 года изменений. </a:t>
            </a:r>
            <a:r>
              <a:rPr lang="ru-RU" sz="2400" dirty="0"/>
              <a:t>Также при подготовке проекта решения  учтены ожидаемые параметры исполнения  бюджета за </a:t>
            </a:r>
            <a:r>
              <a:rPr lang="ru-RU" sz="2400" dirty="0" smtClean="0"/>
              <a:t>2023 год</a:t>
            </a:r>
            <a:r>
              <a:rPr lang="ru-RU" sz="2400" dirty="0"/>
              <a:t>. </a:t>
            </a:r>
            <a:endParaRPr lang="ru-RU" sz="2400" dirty="0" smtClean="0"/>
          </a:p>
          <a:p>
            <a:pPr indent="457200" algn="just"/>
            <a:r>
              <a:rPr lang="ru-RU" sz="2400" dirty="0" smtClean="0"/>
              <a:t>В соответствии с бюджетным законодательством, бюджет района формируется на трехлетний бюджетный цикл, что обеспечивает стабильность и предсказуемость развития бюджетной системы района.</a:t>
            </a:r>
          </a:p>
          <a:p>
            <a:pPr indent="457200" algn="just"/>
            <a:endParaRPr lang="ru-RU" sz="2400" dirty="0" smtClean="0"/>
          </a:p>
        </p:txBody>
      </p:sp>
      <p:sp>
        <p:nvSpPr>
          <p:cNvPr id="8" name="Пятиугольник 7"/>
          <p:cNvSpPr/>
          <p:nvPr/>
        </p:nvSpPr>
        <p:spPr>
          <a:xfrm>
            <a:off x="0" y="0"/>
            <a:ext cx="10850162" cy="692696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БЮДЖЕТНАЯ СИСТЕМА</a:t>
            </a:r>
            <a:endParaRPr lang="ru-RU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10770382" y="-493"/>
            <a:ext cx="772318" cy="692696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11446936" y="-493"/>
            <a:ext cx="743477" cy="692696"/>
          </a:xfrm>
          <a:prstGeom prst="chevron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89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6525</TotalTime>
  <Words>2326</Words>
  <Application>Microsoft Office PowerPoint</Application>
  <PresentationFormat>Произвольный</PresentationFormat>
  <Paragraphs>544</Paragraphs>
  <Slides>26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Исполнительная</vt:lpstr>
      <vt:lpstr>Бюджет для граждан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Пользователь Windows</cp:lastModifiedBy>
  <cp:revision>446</cp:revision>
  <dcterms:created xsi:type="dcterms:W3CDTF">2022-10-17T09:00:13Z</dcterms:created>
  <dcterms:modified xsi:type="dcterms:W3CDTF">2023-12-25T07:25:46Z</dcterms:modified>
</cp:coreProperties>
</file>